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422" r:id="rId2"/>
    <p:sldId id="370" r:id="rId3"/>
    <p:sldId id="267" r:id="rId4"/>
    <p:sldId id="361" r:id="rId5"/>
    <p:sldId id="360" r:id="rId6"/>
    <p:sldId id="280" r:id="rId7"/>
    <p:sldId id="276" r:id="rId8"/>
    <p:sldId id="277" r:id="rId9"/>
    <p:sldId id="278" r:id="rId10"/>
    <p:sldId id="371" r:id="rId11"/>
    <p:sldId id="274" r:id="rId12"/>
    <p:sldId id="257" r:id="rId13"/>
    <p:sldId id="258" r:id="rId14"/>
    <p:sldId id="259" r:id="rId15"/>
    <p:sldId id="279" r:id="rId16"/>
    <p:sldId id="285" r:id="rId17"/>
    <p:sldId id="283" r:id="rId18"/>
    <p:sldId id="284" r:id="rId19"/>
    <p:sldId id="287" r:id="rId20"/>
    <p:sldId id="286" r:id="rId21"/>
    <p:sldId id="423" r:id="rId22"/>
    <p:sldId id="290" r:id="rId23"/>
    <p:sldId id="291" r:id="rId24"/>
    <p:sldId id="424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34" r:id="rId55"/>
    <p:sldId id="338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9" r:id="rId64"/>
    <p:sldId id="350" r:id="rId65"/>
    <p:sldId id="351" r:id="rId66"/>
    <p:sldId id="352" r:id="rId67"/>
    <p:sldId id="353" r:id="rId68"/>
    <p:sldId id="354" r:id="rId69"/>
    <p:sldId id="356" r:id="rId70"/>
    <p:sldId id="357" r:id="rId71"/>
    <p:sldId id="358" r:id="rId72"/>
    <p:sldId id="335" r:id="rId73"/>
    <p:sldId id="364" r:id="rId74"/>
    <p:sldId id="365" r:id="rId75"/>
    <p:sldId id="366" r:id="rId76"/>
    <p:sldId id="367" r:id="rId77"/>
    <p:sldId id="372" r:id="rId78"/>
    <p:sldId id="373" r:id="rId79"/>
    <p:sldId id="375" r:id="rId80"/>
    <p:sldId id="374" r:id="rId81"/>
    <p:sldId id="376" r:id="rId82"/>
    <p:sldId id="377" r:id="rId83"/>
    <p:sldId id="389" r:id="rId84"/>
    <p:sldId id="378" r:id="rId85"/>
    <p:sldId id="379" r:id="rId86"/>
    <p:sldId id="380" r:id="rId87"/>
    <p:sldId id="381" r:id="rId88"/>
    <p:sldId id="382" r:id="rId89"/>
    <p:sldId id="383" r:id="rId90"/>
    <p:sldId id="384" r:id="rId91"/>
    <p:sldId id="385" r:id="rId92"/>
    <p:sldId id="386" r:id="rId93"/>
    <p:sldId id="388" r:id="rId94"/>
    <p:sldId id="390" r:id="rId95"/>
    <p:sldId id="391" r:id="rId96"/>
    <p:sldId id="392" r:id="rId97"/>
    <p:sldId id="393" r:id="rId98"/>
    <p:sldId id="394" r:id="rId99"/>
    <p:sldId id="395" r:id="rId100"/>
    <p:sldId id="396" r:id="rId101"/>
    <p:sldId id="397" r:id="rId102"/>
    <p:sldId id="398" r:id="rId103"/>
    <p:sldId id="399" r:id="rId104"/>
    <p:sldId id="400" r:id="rId105"/>
    <p:sldId id="401" r:id="rId106"/>
    <p:sldId id="402" r:id="rId107"/>
    <p:sldId id="403" r:id="rId108"/>
    <p:sldId id="404" r:id="rId109"/>
    <p:sldId id="405" r:id="rId110"/>
    <p:sldId id="406" r:id="rId111"/>
    <p:sldId id="407" r:id="rId112"/>
    <p:sldId id="408" r:id="rId113"/>
    <p:sldId id="409" r:id="rId114"/>
    <p:sldId id="410" r:id="rId115"/>
    <p:sldId id="411" r:id="rId116"/>
    <p:sldId id="412" r:id="rId117"/>
    <p:sldId id="413" r:id="rId118"/>
    <p:sldId id="414" r:id="rId119"/>
    <p:sldId id="415" r:id="rId120"/>
    <p:sldId id="416" r:id="rId121"/>
    <p:sldId id="417" r:id="rId122"/>
    <p:sldId id="418" r:id="rId123"/>
    <p:sldId id="419" r:id="rId124"/>
    <p:sldId id="420" r:id="rId125"/>
    <p:sldId id="421" r:id="rId126"/>
  </p:sldIdLst>
  <p:sldSz cx="9144000" cy="6858000" type="screen4x3"/>
  <p:notesSz cx="6858000" cy="9144000"/>
  <p:defaultTextStyle>
    <a:defPPr>
      <a:defRPr lang="es-ES"/>
    </a:defPPr>
    <a:lvl1pPr marL="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50" autoAdjust="0"/>
  </p:normalViewPr>
  <p:slideViewPr>
    <p:cSldViewPr showGuides="1">
      <p:cViewPr>
        <p:scale>
          <a:sx n="73" d="100"/>
          <a:sy n="73" d="100"/>
        </p:scale>
        <p:origin x="-108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95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E4390-E2D8-4D11-AF8D-0C4B92CD802C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56218-4CD4-498C-9B86-83E938E6A19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mtClean="0"/>
              <a:t>TRABAJANDO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AFBFD4-D9FC-4435-A1D7-52A2F1FF9ACD}" type="slidenum">
              <a:rPr lang="es-ES"/>
              <a:pPr eaLnBrk="1" hangingPunct="1"/>
              <a:t>31</a:t>
            </a:fld>
            <a:endParaRPr lang="es-E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188928-1F05-4367-9AFB-83092DA02E1D}" type="slidenum">
              <a:rPr lang="es-ES"/>
              <a:pPr eaLnBrk="1" hangingPunct="1"/>
              <a:t>32</a:t>
            </a:fld>
            <a:endParaRPr lang="es-E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1F310B-A8E1-4135-91DC-C3D88AF9EC3C}" type="slidenum">
              <a:rPr lang="es-ES"/>
              <a:pPr eaLnBrk="1" hangingPunct="1"/>
              <a:t>33</a:t>
            </a:fld>
            <a:endParaRPr lang="es-E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118737-96F8-47FF-B1BD-ECA450681CB8}" type="slidenum">
              <a:rPr lang="es-ES"/>
              <a:pPr eaLnBrk="1" hangingPunct="1"/>
              <a:t>34</a:t>
            </a:fld>
            <a:endParaRPr lang="es-E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E6A496-EC79-4E8E-A57B-FBBDD85C2B58}" type="slidenum">
              <a:rPr lang="es-ES"/>
              <a:pPr eaLnBrk="1" hangingPunct="1"/>
              <a:t>35</a:t>
            </a:fld>
            <a:endParaRPr lang="es-E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1A2590-DD57-4496-B1C5-6ABC2E0DADE7}" type="slidenum">
              <a:rPr lang="es-ES"/>
              <a:pPr eaLnBrk="1" hangingPunct="1"/>
              <a:t>36</a:t>
            </a:fld>
            <a:endParaRPr lang="es-E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778DDB-4D71-45B2-9E6F-C902F3B9EB87}" type="slidenum">
              <a:rPr lang="es-ES"/>
              <a:pPr eaLnBrk="1" hangingPunct="1"/>
              <a:t>37</a:t>
            </a:fld>
            <a:endParaRPr lang="es-E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FEF344-C5BC-401D-AEC7-0BCB4EFE2B18}" type="slidenum">
              <a:rPr lang="es-ES"/>
              <a:pPr eaLnBrk="1" hangingPunct="1"/>
              <a:t>38</a:t>
            </a:fld>
            <a:endParaRPr lang="es-ES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A116A5-32FD-408B-A463-E684C1F64FB9}" type="slidenum">
              <a:rPr lang="es-ES"/>
              <a:pPr eaLnBrk="1" hangingPunct="1"/>
              <a:t>39</a:t>
            </a:fld>
            <a:endParaRPr lang="es-E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dirty="0" smtClean="0"/>
              <a:t>Sin actividad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A7E795-E4B4-4B5D-A106-460CA7218FD9}" type="slidenum">
              <a:rPr lang="es-ES"/>
              <a:pPr eaLnBrk="1" hangingPunct="1"/>
              <a:t>40</a:t>
            </a:fld>
            <a:endParaRPr lang="es-E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23E642-0987-41B0-8BA1-D98810B4CF62}" type="slidenum">
              <a:rPr lang="es-ES"/>
              <a:pPr eaLnBrk="1" hangingPunct="1"/>
              <a:t>22</a:t>
            </a:fld>
            <a:endParaRPr lang="es-E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dirty="0" smtClean="0"/>
              <a:t>Hoy tenemos 14, todos</a:t>
            </a:r>
            <a:r>
              <a:rPr lang="es-ES" baseline="0" dirty="0" smtClean="0"/>
              <a:t> diferentes, todos con sus propias características, pero con sus propias potencialidades.</a:t>
            </a:r>
            <a:endParaRPr lang="es-E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F5E215-E656-43D6-9F92-52C0F07C0C5B}" type="slidenum">
              <a:rPr lang="es-ES"/>
              <a:pPr eaLnBrk="1" hangingPunct="1"/>
              <a:t>41</a:t>
            </a:fld>
            <a:endParaRPr lang="es-E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F5E215-E656-43D6-9F92-52C0F07C0C5B}" type="slidenum">
              <a:rPr lang="es-ES"/>
              <a:pPr eaLnBrk="1" hangingPunct="1"/>
              <a:t>42</a:t>
            </a:fld>
            <a:endParaRPr lang="es-E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F5E215-E656-43D6-9F92-52C0F07C0C5B}" type="slidenum">
              <a:rPr lang="es-ES"/>
              <a:pPr eaLnBrk="1" hangingPunct="1"/>
              <a:t>43</a:t>
            </a:fld>
            <a:endParaRPr lang="es-E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782184-858A-4759-A8B4-42038F03008D}" type="slidenum">
              <a:rPr lang="es-ES"/>
              <a:pPr eaLnBrk="1" hangingPunct="1"/>
              <a:t>44</a:t>
            </a:fld>
            <a:endParaRPr lang="es-E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782184-858A-4759-A8B4-42038F03008D}" type="slidenum">
              <a:rPr lang="es-ES"/>
              <a:pPr eaLnBrk="1" hangingPunct="1"/>
              <a:t>45</a:t>
            </a:fld>
            <a:endParaRPr lang="es-E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782184-858A-4759-A8B4-42038F03008D}" type="slidenum">
              <a:rPr lang="es-ES"/>
              <a:pPr eaLnBrk="1" hangingPunct="1"/>
              <a:t>46</a:t>
            </a:fld>
            <a:endParaRPr lang="es-E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8CF43D-7069-49ED-B186-8096C4D70AF5}" type="slidenum">
              <a:rPr lang="es-ES"/>
              <a:pPr eaLnBrk="1" hangingPunct="1"/>
              <a:t>47</a:t>
            </a:fld>
            <a:endParaRPr lang="es-E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8CF43D-7069-49ED-B186-8096C4D70AF5}" type="slidenum">
              <a:rPr lang="es-ES"/>
              <a:pPr eaLnBrk="1" hangingPunct="1"/>
              <a:t>48</a:t>
            </a:fld>
            <a:endParaRPr lang="es-E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8CF43D-7069-49ED-B186-8096C4D70AF5}" type="slidenum">
              <a:rPr lang="es-ES"/>
              <a:pPr eaLnBrk="1" hangingPunct="1"/>
              <a:t>49</a:t>
            </a:fld>
            <a:endParaRPr lang="es-E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EC7AA4-AD34-4856-8A1E-1B6B7611ACA1}" type="slidenum">
              <a:rPr lang="es-ES"/>
              <a:pPr eaLnBrk="1" hangingPunct="1"/>
              <a:t>50</a:t>
            </a:fld>
            <a:endParaRPr lang="es-E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669148-CFFF-4AA7-B481-2A0BB8184B8F}" type="slidenum">
              <a:rPr lang="es-ES"/>
              <a:pPr eaLnBrk="1" hangingPunct="1"/>
              <a:t>23</a:t>
            </a:fld>
            <a:endParaRPr lang="es-E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dirty="0" smtClean="0"/>
              <a:t>Donde está</a:t>
            </a:r>
            <a:r>
              <a:rPr lang="es-ES" baseline="0" dirty="0" smtClean="0"/>
              <a:t> ese ARCA? Nosotros , mirando hacia atrás, identificamos no sólo la que puedan ser hoy, sino cómo lo fueron. Los conventos eran sitios complejos, donde se daban relaciones complejas, y se gestionaban con mucha inteligencia…Eran parte de la ciudad, no sólo eso, hacían la ciudad, de manera que las más importantes tenían más conventos...:</a:t>
            </a:r>
          </a:p>
          <a:p>
            <a:pPr eaLnBrk="1" hangingPunct="1">
              <a:buFont typeface="Arial" pitchFamily="34" charset="0"/>
              <a:buNone/>
            </a:pPr>
            <a:r>
              <a:rPr lang="es-ES" baseline="0" dirty="0" smtClean="0"/>
              <a:t>En Sevilla.. Hacían de la ciudad la ciudad del conocimiento, en ellos se almacenaba y de ellos partía. Los parques tecnológicos. Daban mucho, y </a:t>
            </a:r>
            <a:r>
              <a:rPr lang="es-ES" baseline="0" dirty="0" err="1" smtClean="0"/>
              <a:t>tambien</a:t>
            </a:r>
            <a:r>
              <a:rPr lang="es-ES" baseline="0" dirty="0" smtClean="0"/>
              <a:t> recibían…Y eran mucho más complejos..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s-ES" baseline="0" dirty="0" smtClean="0"/>
              <a:t>Eran autónomos, producían, almacenaban, generaban una economía local muy potente con todos los talleres, los artesanos ECONOMIA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s-ES" baseline="0" dirty="0" smtClean="0"/>
              <a:t>Gestionaban las huertas… producían los alimentos… </a:t>
            </a:r>
            <a:r>
              <a:rPr lang="es-ES" baseline="0" dirty="0" err="1" smtClean="0"/>
              <a:t>gestonaban</a:t>
            </a:r>
            <a:r>
              <a:rPr lang="es-ES" baseline="0" dirty="0" smtClean="0"/>
              <a:t> los </a:t>
            </a:r>
            <a:r>
              <a:rPr lang="es-ES" baseline="0" dirty="0" err="1" smtClean="0"/>
              <a:t>espacioslibres</a:t>
            </a:r>
            <a:r>
              <a:rPr lang="es-ES" baseline="0" dirty="0" smtClean="0"/>
              <a:t>..NATURALEZA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s-ES" baseline="0" dirty="0" smtClean="0"/>
              <a:t>Eran autónomos, eran sostenibles, enseñaban a vivir en comunidad…SOCIEDAD</a:t>
            </a:r>
            <a:endParaRPr lang="es-E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EC7AA4-AD34-4856-8A1E-1B6B7611ACA1}" type="slidenum">
              <a:rPr lang="es-ES"/>
              <a:pPr eaLnBrk="1" hangingPunct="1"/>
              <a:t>51</a:t>
            </a:fld>
            <a:endParaRPr lang="es-E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EC7AA4-AD34-4856-8A1E-1B6B7611ACA1}" type="slidenum">
              <a:rPr lang="es-ES"/>
              <a:pPr eaLnBrk="1" hangingPunct="1"/>
              <a:t>52</a:t>
            </a:fld>
            <a:endParaRPr lang="es-E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4340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913E17-4774-4357-990D-B56B1EB53E6D}" type="slidenum">
              <a:rPr lang="es-ES"/>
              <a:pPr eaLnBrk="1" hangingPunct="1"/>
              <a:t>54</a:t>
            </a:fld>
            <a:endParaRPr lang="es-E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4340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673071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14113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86854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417846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63496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AE266-E8FA-4B8A-ADBC-A704EC5A6BF1}" type="slidenum">
              <a:rPr lang="es-ES" smtClean="0"/>
              <a:pPr/>
              <a:t>25</a:t>
            </a:fld>
            <a:endParaRPr lang="es-E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208528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771624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053534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99022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26936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96677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016550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808965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110247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2428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93AEE0-E1CA-40A6-B713-48C0B96658E0}" type="slidenum">
              <a:rPr lang="es-ES"/>
              <a:pPr eaLnBrk="1" hangingPunct="1"/>
              <a:t>26</a:t>
            </a:fld>
            <a:endParaRPr lang="es-E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764EB-F130-498F-9898-C24FEC05229E}" type="slidenum">
              <a:rPr lang="es-ES" smtClean="0"/>
              <a:pPr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94953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EC7AA4-AD34-4856-8A1E-1B6B7611ACA1}" type="slidenum">
              <a:rPr lang="es-ES"/>
              <a:pPr eaLnBrk="1" hangingPunct="1"/>
              <a:t>72</a:t>
            </a:fld>
            <a:endParaRPr lang="es-E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BA1E53-B489-44DE-8392-3A801B960EAC}" type="slidenum">
              <a:rPr lang="es-ES"/>
              <a:pPr eaLnBrk="1" hangingPunct="1"/>
              <a:t>73</a:t>
            </a:fld>
            <a:endParaRPr lang="es-E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45DD62-CC29-4B16-9EC2-372D562B0D4A}" type="slidenum">
              <a:rPr lang="es-ES"/>
              <a:pPr eaLnBrk="1" hangingPunct="1"/>
              <a:t>74</a:t>
            </a:fld>
            <a:endParaRPr lang="es-E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A17A37-6A41-4205-980F-C8366CCFFF77}" type="slidenum">
              <a:rPr lang="es-ES"/>
              <a:pPr eaLnBrk="1" hangingPunct="1"/>
              <a:t>75</a:t>
            </a:fld>
            <a:endParaRPr lang="es-E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FC0B69-215E-40E5-AB82-4037E6482140}" type="slidenum">
              <a:rPr lang="es-ES"/>
              <a:pPr eaLnBrk="1" hangingPunct="1"/>
              <a:t>76</a:t>
            </a:fld>
            <a:endParaRPr lang="es-E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mtClean="0"/>
              <a:t>COMO SE CONSTRUYE… SISTEMA ABSTRACTO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mtClean="0"/>
              <a:t>IMAGINANDO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mtClean="0"/>
              <a:t>QUE PROPONEMOS?… APRENDER DE SISTEMAS ABSTRACTOS QUE PERMITEN ADAPTARSE A LAS NECESIDADES DE MANERA FLEXIBLE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mtClean="0"/>
              <a:t>DONDE ES EL PROYECTO…CONTEXTO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4505E6-26EA-4E2B-AB62-817D72AA9670}" type="slidenum">
              <a:rPr lang="es-ES"/>
              <a:pPr eaLnBrk="1" hangingPunct="1"/>
              <a:t>27</a:t>
            </a:fld>
            <a:endParaRPr lang="es-E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mtClean="0"/>
              <a:t>ESTE ES EL PATRÓN MODULAR: LA MOTHER BLOCK… UN CONJUNTO DE DIMENSIONES GENERICAS 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mtClean="0"/>
              <a:t>QUE GESTIONAN LA RELACIÓN ENTRE UNA SERIE FINITA DE PORTICOS, DE CUYA COMBINACIÓN NACERA LA DIVERSIDAD DE LA PROPUESTA</a:t>
            </a:r>
          </a:p>
          <a:p>
            <a:endParaRPr lang="es-E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mtClean="0"/>
              <a:t>POR EJEMPLO…</a:t>
            </a:r>
          </a:p>
          <a:p>
            <a:endParaRPr lang="es-E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mtClean="0"/>
              <a:t>CENTRAL SQUARE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mtClean="0"/>
              <a:t>UNA MANZANA ENTRE MÚLTIPLES MANZANAS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" smtClean="0"/>
              <a:t>TRABAJANDO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603F0D-8234-4E88-A83E-3826E9DCBE7B}" type="slidenum">
              <a:rPr lang="es-ES"/>
              <a:pPr eaLnBrk="1" hangingPunct="1"/>
              <a:t>28</a:t>
            </a:fld>
            <a:endParaRPr lang="es-E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1A3700-EBAC-433F-9DB7-05F5B7DBB830}" type="slidenum">
              <a:rPr lang="es-ES"/>
              <a:pPr eaLnBrk="1" hangingPunct="1"/>
              <a:t>29</a:t>
            </a:fld>
            <a:endParaRPr lang="es-E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40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046222" indent="-402393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609573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253402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897231" indent="-321915" defTabSz="8740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541060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4184889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828718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472547" indent="-321915" defTabSz="87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1841A3-46C3-4AB7-A812-8495373C5E6D}" type="slidenum">
              <a:rPr lang="es-ES"/>
              <a:pPr eaLnBrk="1" hangingPunct="1"/>
              <a:t>30</a:t>
            </a:fld>
            <a:endParaRPr lang="es-ES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6807" y="6419879"/>
            <a:ext cx="1738017" cy="32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749879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406951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406951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406951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03943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406951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40695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164665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597460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164665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164665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16466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0" indent="0" algn="ctr">
              <a:buNone/>
              <a:defRPr/>
            </a:lvl2pPr>
            <a:lvl3pPr marL="914180" indent="0" algn="ctr">
              <a:buNone/>
              <a:defRPr/>
            </a:lvl3pPr>
            <a:lvl4pPr marL="1371270" indent="0" algn="ctr">
              <a:buNone/>
              <a:defRPr/>
            </a:lvl4pPr>
            <a:lvl5pPr marL="1828361" indent="0" algn="ctr">
              <a:buNone/>
              <a:defRPr/>
            </a:lvl5pPr>
            <a:lvl6pPr marL="2285451" indent="0" algn="ctr">
              <a:buNone/>
              <a:defRPr/>
            </a:lvl6pPr>
            <a:lvl7pPr marL="2742542" indent="0" algn="ctr">
              <a:buNone/>
              <a:defRPr/>
            </a:lvl7pPr>
            <a:lvl8pPr marL="3199632" indent="0" algn="ctr">
              <a:buNone/>
              <a:defRPr/>
            </a:lvl8pPr>
            <a:lvl9pPr marL="3656722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164665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6807" y="6419880"/>
            <a:ext cx="1738017" cy="32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80" indent="0">
              <a:buNone/>
              <a:defRPr sz="2400"/>
            </a:lvl3pPr>
            <a:lvl4pPr marL="1371270" indent="0">
              <a:buNone/>
              <a:defRPr sz="2000"/>
            </a:lvl4pPr>
            <a:lvl5pPr marL="1828361" indent="0">
              <a:buNone/>
              <a:defRPr sz="2000"/>
            </a:lvl5pPr>
            <a:lvl6pPr marL="2285451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8" tIns="45710" rIns="91418" bIns="4571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18" tIns="45710" rIns="91418" bIns="4571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504C4-FC0B-4A21-BE3F-3AAA883F88B3}" type="datetimeFigureOut">
              <a:rPr lang="es-ES" smtClean="0"/>
              <a:pPr/>
              <a:t>29/05/2011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D75F7-DF98-4843-84CF-E0185DD800E9}" type="slidenum">
              <a:rPr lang="es-ES" smtClean="0"/>
              <a:pPr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9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</p:sldLayoutIdLst>
  <p:txStyles>
    <p:titleStyle>
      <a:lvl1pPr algn="ctr" defTabSz="914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914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681" algn="l" defTabSz="914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914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914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19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8.jpeg"/><Relationship Id="rId9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jpeg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w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title"/>
          </p:nvPr>
        </p:nvSpPr>
        <p:spPr>
          <a:xfrm>
            <a:off x="251394" y="654799"/>
            <a:ext cx="9050162" cy="629773"/>
          </a:xfrm>
        </p:spPr>
        <p:txBody>
          <a:bodyPr anchor="t">
            <a:normAutofit fontScale="90000"/>
          </a:bodyPr>
          <a:lstStyle/>
          <a:p>
            <a:pPr algn="l" eaLnBrk="1" hangingPunct="1">
              <a:lnSpc>
                <a:spcPct val="65000"/>
              </a:lnSpc>
            </a:pPr>
            <a:r>
              <a:rPr lang="de-DE" sz="4600" dirty="0" smtClean="0">
                <a:latin typeface="KESA boxed" pitchFamily="2" charset="0"/>
              </a:rPr>
              <a:t>CITYTHINKING:</a:t>
            </a:r>
            <a:br>
              <a:rPr lang="de-DE" sz="4600" dirty="0" smtClean="0">
                <a:latin typeface="KESA boxed" pitchFamily="2" charset="0"/>
              </a:rPr>
            </a:br>
            <a:r>
              <a:rPr lang="de-DE" sz="4600" dirty="0" smtClean="0">
                <a:latin typeface="KESA boxed" pitchFamily="2" charset="0"/>
              </a:rPr>
              <a:t>PROPUESTAS CREATIVAS PARA LA CIUDAD</a:t>
            </a:r>
          </a:p>
        </p:txBody>
      </p:sp>
      <p:sp>
        <p:nvSpPr>
          <p:cNvPr id="2051" name="Inhaltsplatzhalter 2"/>
          <p:cNvSpPr>
            <a:spLocks noGrp="1"/>
          </p:cNvSpPr>
          <p:nvPr>
            <p:ph idx="1"/>
          </p:nvPr>
        </p:nvSpPr>
        <p:spPr>
          <a:xfrm>
            <a:off x="251394" y="2482950"/>
            <a:ext cx="8229947" cy="3122454"/>
          </a:xfrm>
        </p:spPr>
        <p:txBody>
          <a:bodyPr/>
          <a:lstStyle/>
          <a:p>
            <a:pPr marL="0" indent="0">
              <a:lnSpc>
                <a:spcPts val="1572"/>
              </a:lnSpc>
              <a:buNone/>
            </a:pPr>
            <a:endParaRPr lang="de-DE" sz="1600" dirty="0" smtClean="0">
              <a:latin typeface="Excellent-Regular" pitchFamily="49" charset="0"/>
            </a:endParaRPr>
          </a:p>
          <a:p>
            <a:pPr marL="0" indent="0">
              <a:lnSpc>
                <a:spcPts val="1572"/>
              </a:lnSpc>
              <a:buNone/>
            </a:pPr>
            <a:r>
              <a:rPr lang="de-DE" sz="1900" dirty="0" smtClean="0">
                <a:latin typeface="Excellent-Bold" pitchFamily="49" charset="0"/>
              </a:rPr>
              <a:t>José María de </a:t>
            </a:r>
            <a:r>
              <a:rPr lang="de-DE" sz="1900" dirty="0" err="1" smtClean="0">
                <a:latin typeface="Excellent-Bold" pitchFamily="49" charset="0"/>
              </a:rPr>
              <a:t>Cárdenas</a:t>
            </a:r>
            <a:r>
              <a:rPr lang="de-DE" dirty="0" smtClean="0"/>
              <a:t> </a:t>
            </a:r>
            <a:endParaRPr lang="de-DE" sz="1600" dirty="0" smtClean="0">
              <a:latin typeface="Excellent-Bold" pitchFamily="49" charset="0"/>
            </a:endParaRPr>
          </a:p>
          <a:p>
            <a:pPr marL="0" indent="0">
              <a:lnSpc>
                <a:spcPts val="1572"/>
              </a:lnSpc>
              <a:buNone/>
            </a:pPr>
            <a:r>
              <a:rPr lang="de-DE" sz="1600" dirty="0" err="1" smtClean="0">
                <a:latin typeface="Excellent-Regular" pitchFamily="49" charset="0"/>
              </a:rPr>
              <a:t>Eddea</a:t>
            </a:r>
            <a:endParaRPr lang="de-DE" sz="1600" dirty="0" smtClean="0">
              <a:latin typeface="Excellent-Regular" pitchFamily="49" charset="0"/>
            </a:endParaRPr>
          </a:p>
          <a:p>
            <a:pPr marL="0" indent="0">
              <a:lnSpc>
                <a:spcPts val="1572"/>
              </a:lnSpc>
              <a:buNone/>
            </a:pPr>
            <a:endParaRPr lang="de-DE" sz="1600" dirty="0" smtClean="0">
              <a:latin typeface="Excellent-Regular" pitchFamily="49" charset="0"/>
            </a:endParaRPr>
          </a:p>
          <a:p>
            <a:pPr marL="0" indent="0">
              <a:lnSpc>
                <a:spcPts val="1572"/>
              </a:lnSpc>
              <a:buNone/>
            </a:pPr>
            <a:r>
              <a:rPr lang="de-DE" sz="1900" dirty="0" smtClean="0">
                <a:latin typeface="Excellent-Bold" pitchFamily="49" charset="0"/>
              </a:rPr>
              <a:t>Agustin </a:t>
            </a:r>
            <a:r>
              <a:rPr lang="de-DE" sz="1900" dirty="0" err="1" smtClean="0">
                <a:latin typeface="Excellent-Bold" pitchFamily="49" charset="0"/>
              </a:rPr>
              <a:t>Piferrer</a:t>
            </a:r>
            <a:r>
              <a:rPr lang="de-DE" sz="1900" dirty="0" smtClean="0">
                <a:latin typeface="Excellent-Bold" pitchFamily="49" charset="0"/>
              </a:rPr>
              <a:t> </a:t>
            </a:r>
            <a:r>
              <a:rPr lang="de-DE" sz="1900" dirty="0" err="1" smtClean="0">
                <a:latin typeface="Excellent-Bold" pitchFamily="49" charset="0"/>
              </a:rPr>
              <a:t>Gallego</a:t>
            </a:r>
            <a:r>
              <a:rPr lang="de-DE" dirty="0" smtClean="0"/>
              <a:t> </a:t>
            </a:r>
            <a:endParaRPr lang="de-DE" sz="1600" dirty="0" smtClean="0">
              <a:latin typeface="Excellent-Bold" pitchFamily="49" charset="0"/>
            </a:endParaRPr>
          </a:p>
          <a:p>
            <a:pPr marL="0" indent="0">
              <a:lnSpc>
                <a:spcPts val="1572"/>
              </a:lnSpc>
              <a:buNone/>
            </a:pPr>
            <a:r>
              <a:rPr lang="de-DE" sz="1600" dirty="0" smtClean="0">
                <a:latin typeface="Excellent-Regular" pitchFamily="49" charset="0"/>
              </a:rPr>
              <a:t>Gastgeber</a:t>
            </a:r>
          </a:p>
          <a:p>
            <a:pPr marL="0" indent="0">
              <a:lnSpc>
                <a:spcPts val="1572"/>
              </a:lnSpc>
              <a:buNone/>
            </a:pPr>
            <a:endParaRPr lang="de-DE" sz="1600" dirty="0" smtClean="0">
              <a:latin typeface="Excellent-Regular" pitchFamily="49" charset="0"/>
            </a:endParaRPr>
          </a:p>
          <a:p>
            <a:pPr marL="0" indent="0">
              <a:lnSpc>
                <a:spcPts val="1572"/>
              </a:lnSpc>
              <a:buNone/>
            </a:pPr>
            <a:r>
              <a:rPr lang="de-DE" sz="1600" dirty="0" smtClean="0">
                <a:latin typeface="Excellent-Regular" pitchFamily="49" charset="0"/>
              </a:rPr>
              <a:t>Beginn: 10:30 Uhr</a:t>
            </a:r>
          </a:p>
          <a:p>
            <a:pPr marL="0" indent="0">
              <a:buNone/>
            </a:pPr>
            <a:endParaRPr lang="de-DE" sz="1600" dirty="0" smtClean="0">
              <a:latin typeface="Excellent-Regular" pitchFamily="49" charset="0"/>
            </a:endParaRPr>
          </a:p>
        </p:txBody>
      </p:sp>
      <p:sp>
        <p:nvSpPr>
          <p:cNvPr id="2052" name="Inhaltsplatzhalter 2"/>
          <p:cNvSpPr txBox="1">
            <a:spLocks/>
          </p:cNvSpPr>
          <p:nvPr/>
        </p:nvSpPr>
        <p:spPr bwMode="auto">
          <a:xfrm>
            <a:off x="251394" y="5825060"/>
            <a:ext cx="8229947" cy="86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411" tIns="51206" rIns="102411" bIns="51206"/>
          <a:lstStyle/>
          <a:p>
            <a:pPr defTabSz="718627">
              <a:spcBef>
                <a:spcPct val="20000"/>
              </a:spcBef>
            </a:pPr>
            <a:r>
              <a:rPr lang="de-DE" sz="2200" dirty="0">
                <a:latin typeface="KESA T-10" pitchFamily="2" charset="0"/>
              </a:rPr>
              <a:t>KEPLER SALON</a:t>
            </a:r>
          </a:p>
          <a:p>
            <a:pPr defTabSz="718627">
              <a:spcBef>
                <a:spcPct val="20000"/>
              </a:spcBef>
            </a:pPr>
            <a:r>
              <a:rPr lang="de-DE" sz="1200" dirty="0">
                <a:latin typeface="Excellent-Regular" pitchFamily="49" charset="0"/>
              </a:rPr>
              <a:t>www.kepler-salon.at/kommunikation</a:t>
            </a:r>
          </a:p>
        </p:txBody>
      </p:sp>
      <p:sp>
        <p:nvSpPr>
          <p:cNvPr id="2053" name="Inhaltsplatzhalter 2"/>
          <p:cNvSpPr>
            <a:spLocks/>
          </p:cNvSpPr>
          <p:nvPr/>
        </p:nvSpPr>
        <p:spPr bwMode="auto">
          <a:xfrm>
            <a:off x="315111" y="339216"/>
            <a:ext cx="8229947" cy="44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defTabSz="913255">
              <a:spcBef>
                <a:spcPct val="20000"/>
              </a:spcBef>
            </a:pPr>
            <a:r>
              <a:rPr lang="de-DE" sz="1600" dirty="0">
                <a:latin typeface="Excellent-Bold" pitchFamily="49" charset="0"/>
              </a:rPr>
              <a:t>Fremdsprachige Matinee: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4" descr="F:\GESTION DE PROYECTOS\FABRICA\331 Masshtab\331.001 A101 Block City\TRABAJO\inés\powerpoint\trabajando\FxCam_1285598241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6" y="2224790"/>
            <a:ext cx="1971921" cy="13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8" name="Picture 5" descr="F:\GESTION DE PROYECTOS\FABRICA\331 Masshtab\331.001 A101 Block City\TRABAJO\inés\powerpoint\trabajando\FxCam_1285598272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224790"/>
            <a:ext cx="1971921" cy="13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9" name="Picture 7" descr="F:\GESTION DE PROYECTOS\FABRICA\331 Masshtab\331.001 A101 Block City\TRABAJO\inés\powerpoint\trabajando\FxCam_1285601501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224790"/>
            <a:ext cx="1591389" cy="13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0" name="Picture 8" descr="F:\GESTION DE PROYECTOS\FABRICA\331 Masshtab\331.001 A101 Block City\TRABAJO\inés\powerpoint\trabajando\FxCam_1285601516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571876"/>
            <a:ext cx="1971922" cy="180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11" descr="F:\GESTION DE PROYECTOS\FABRICA\331 Masshtab\331.001 A101 Block City\TRABAJO\inés\powerpoint\trabajando\IMG00005-20100927-1608.jpg.sca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3571876"/>
            <a:ext cx="3603115" cy="181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59" y="714356"/>
            <a:ext cx="6143668" cy="147702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57356" y="5500702"/>
            <a:ext cx="5715040" cy="121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sz="2200" b="1" dirty="0" err="1"/>
              <a:t>Citythinking</a:t>
            </a:r>
            <a:r>
              <a:rPr lang="en-US" sz="2200" b="1" dirty="0"/>
              <a:t> </a:t>
            </a:r>
            <a:r>
              <a:rPr lang="en-US" sz="1900" dirty="0"/>
              <a:t>is an </a:t>
            </a:r>
            <a:r>
              <a:rPr lang="en-US" sz="1900" b="1" dirty="0" err="1"/>
              <a:t>Eddea</a:t>
            </a:r>
            <a:r>
              <a:rPr lang="en-US" sz="1900" b="1" dirty="0"/>
              <a:t> </a:t>
            </a:r>
            <a:r>
              <a:rPr lang="en-US" sz="1900" dirty="0"/>
              <a:t>initiative to display, rethink and adapt territorial organizations through the economy, society and nature.</a:t>
            </a:r>
          </a:p>
          <a:p>
            <a:pPr algn="ctr"/>
            <a:endParaRPr lang="en-US" sz="13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manece nubla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452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oefnag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209800"/>
            <a:ext cx="9288463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975350" y="4624388"/>
            <a:ext cx="2952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1000"/>
              <a:t>Grabado de Joris Hofnagel 1572</a:t>
            </a:r>
          </a:p>
        </p:txBody>
      </p:sp>
    </p:spTree>
    <p:extLst>
      <p:ext uri="{BB962C8B-B14F-4D97-AF65-F5344CB8AC3E}">
        <p14:creationId xmlns:p14="http://schemas.microsoft.com/office/powerpoint/2010/main" xmlns="" val="183878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04 Con lago y barc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173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rensa 25-09-2009 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38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98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F:\Gestion de Proyectos\OFERTAS\OFERTAS 2009\2009-51  MARISMAS TABLADA\E99 (Trabajo)\BEGO\2010-03-15 Presentacion Jornadas Usos Suelo Tablada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063" y="0"/>
            <a:ext cx="71183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332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:\Gestion de Proyectos\OFERTAS\OFERTAS 2009\2009-51  MARISMAS TABLADA\E99 (Trabajo)\BEGO\2010-03-15 Presentacion Jornadas Usos Suelo Tablada\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063" y="0"/>
            <a:ext cx="71183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9972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F:\Gestion de Proyectos\OFERTAS\OFERTAS 2009\2009-51  MARISMAS TABLADA\E99 (Trabajo)\BEGO\2010-03-15 Presentacion Jornadas Usos Suelo Tablada\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063" y="0"/>
            <a:ext cx="71183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757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F:\Gestion de Proyectos\OFERTAS\OFERTAS 2009\2009-51  MARISMAS TABLADA\E99 (Trabajo)\BEGO\2010-03-15 Presentacion Jornadas Usos Suelo Tablada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063" y="0"/>
            <a:ext cx="71183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346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F:\Gestion de Proyectos\OFERTAS\OFERTAS 2009\2009-51  MARISMAS TABLADA\E99 (Trabajo)\BEGO\2010-03-15 Presentacion Jornadas Usos Suelo Tablada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063" y="0"/>
            <a:ext cx="71183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412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6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A0A09E"/>
              </a:clrFrom>
              <a:clrTo>
                <a:srgbClr val="A0A09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259632" y="404664"/>
            <a:ext cx="6842072" cy="597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67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85852" y="5143514"/>
            <a:ext cx="6858048" cy="133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sz="2000" b="1" dirty="0" smtClean="0"/>
              <a:t>CITYTHINKING </a:t>
            </a:r>
            <a:r>
              <a:rPr lang="en-US" sz="2000" dirty="0"/>
              <a:t>works on the </a:t>
            </a:r>
            <a:r>
              <a:rPr lang="en-US" sz="2000" u="sng" dirty="0"/>
              <a:t>city</a:t>
            </a:r>
            <a:r>
              <a:rPr lang="en-US" sz="2000" dirty="0"/>
              <a:t>, doing </a:t>
            </a:r>
            <a:r>
              <a:rPr lang="en-US" sz="2400" b="1" dirty="0"/>
              <a:t>research on urban and territorial processes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with </a:t>
            </a:r>
            <a:r>
              <a:rPr lang="en-US" sz="2400" b="1" dirty="0"/>
              <a:t>new visualization tools</a:t>
            </a:r>
            <a:r>
              <a:rPr lang="en-US" sz="2000" dirty="0"/>
              <a:t> that allow us to perceive more </a:t>
            </a:r>
            <a:r>
              <a:rPr lang="en-US" sz="2400" b="1" dirty="0"/>
              <a:t>to propose better.</a:t>
            </a:r>
            <a:r>
              <a:rPr lang="en-US" sz="1200" dirty="0"/>
              <a:t/>
            </a:r>
            <a:br>
              <a:rPr lang="en-US" sz="1200" dirty="0"/>
            </a:br>
            <a:endParaRPr lang="es-ES" sz="900" b="1" dirty="0"/>
          </a:p>
        </p:txBody>
      </p:sp>
      <p:sp>
        <p:nvSpPr>
          <p:cNvPr id="5" name="4 Rectángulo"/>
          <p:cNvSpPr/>
          <p:nvPr/>
        </p:nvSpPr>
        <p:spPr>
          <a:xfrm>
            <a:off x="2286000" y="500042"/>
            <a:ext cx="4572000" cy="916734"/>
          </a:xfrm>
          <a:prstGeom prst="rect">
            <a:avLst/>
          </a:prstGeom>
        </p:spPr>
        <p:txBody>
          <a:bodyPr lIns="91418" tIns="45710" rIns="91418" bIns="45710">
            <a:spAutoFit/>
          </a:bodyPr>
          <a:lstStyle/>
          <a:p>
            <a:pPr algn="ctr"/>
            <a:r>
              <a:rPr lang="en-US" b="1" dirty="0" smtClean="0"/>
              <a:t>…the</a:t>
            </a:r>
            <a:r>
              <a:rPr lang="en-US" b="1" i="1" u="sng" dirty="0" smtClean="0"/>
              <a:t> city </a:t>
            </a:r>
            <a:r>
              <a:rPr lang="en-US" b="1" dirty="0" smtClean="0"/>
              <a:t>is a superposition of simultaneous events</a:t>
            </a:r>
            <a:r>
              <a:rPr lang="en-US" dirty="0" smtClean="0"/>
              <a:t>, a strained network </a:t>
            </a:r>
            <a:r>
              <a:rPr lang="en-US" b="1" dirty="0" smtClean="0"/>
              <a:t>that links Social, Environmental and Economic processes</a:t>
            </a:r>
            <a:r>
              <a:rPr lang="en-US" dirty="0" smtClean="0"/>
              <a:t>. </a:t>
            </a:r>
            <a:endParaRPr lang="es-E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24" y="2038060"/>
            <a:ext cx="3420551" cy="2781880"/>
          </a:xfrm>
          <a:prstGeom prst="rect">
            <a:avLst/>
          </a:prstGeom>
        </p:spPr>
      </p:pic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IO_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7425"/>
            <a:ext cx="6473825" cy="5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82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O_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9638"/>
            <a:ext cx="6480175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481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O_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944563"/>
            <a:ext cx="6516687" cy="57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552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O_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6480175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45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olución histórica rí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3650"/>
            <a:ext cx="864076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05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-23813"/>
            <a:ext cx="7704137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735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UTAS MIGRATORI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-7938"/>
            <a:ext cx="7632700" cy="694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21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-23813"/>
            <a:ext cx="7704137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419475" y="2341563"/>
            <a:ext cx="2592388" cy="1417637"/>
            <a:chOff x="1973" y="1616"/>
            <a:chExt cx="1633" cy="893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290" y="1797"/>
              <a:ext cx="1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Turismo</a:t>
              </a:r>
              <a:r>
                <a:rPr lang="es-ES" b="1">
                  <a:solidFill>
                    <a:schemeClr val="bg1"/>
                  </a:solidFill>
                </a:rPr>
                <a:t> cultural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290" y="2069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381" y="2296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973" y="1797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064" y="1616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200" y="1706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154" y="1933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200" y="2296"/>
              <a:ext cx="1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346450" y="3781425"/>
            <a:ext cx="2665413" cy="574675"/>
            <a:chOff x="1927" y="2523"/>
            <a:chExt cx="1679" cy="362"/>
          </a:xfrm>
        </p:grpSpPr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1927" y="2523"/>
              <a:ext cx="273" cy="3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290" y="2614"/>
              <a:ext cx="13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2000" b="1">
                  <a:solidFill>
                    <a:schemeClr val="bg1"/>
                  </a:solidFill>
                </a:rPr>
                <a:t>25 minutos</a:t>
              </a:r>
              <a:endParaRPr lang="es-E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971550" y="4213225"/>
            <a:ext cx="2520950" cy="1303338"/>
            <a:chOff x="431" y="2795"/>
            <a:chExt cx="1588" cy="821"/>
          </a:xfrm>
        </p:grpSpPr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31" y="3385"/>
              <a:ext cx="1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sz="1600" b="1">
                  <a:solidFill>
                    <a:schemeClr val="bg1"/>
                  </a:solidFill>
                </a:rPr>
                <a:t>Turismo </a:t>
              </a:r>
              <a:r>
                <a:rPr lang="es-ES" b="1">
                  <a:solidFill>
                    <a:schemeClr val="bg1"/>
                  </a:solidFill>
                </a:rPr>
                <a:t>natural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1565" y="2795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1701" y="3067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b="1">
                  <a:solidFill>
                    <a:schemeClr val="bg1"/>
                  </a:solidFill>
                </a:rPr>
                <a:t>t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701" y="3385"/>
              <a:ext cx="3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" b="1">
                  <a:solidFill>
                    <a:schemeClr val="bg1"/>
                  </a:solidFill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9565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Imágen_Lago Tablada_composicion_marismas_v2_alberto_sept_06_2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2612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919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02 Ornitólog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135938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855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 Imagen" descr="Sin título-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25" y="457178"/>
            <a:ext cx="7643851" cy="611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3" y="6429375"/>
            <a:ext cx="17383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ÁGENES ACTIVIDAD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68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:\Gestion de Proyectos\OFERTAS\OFERTAS 2009\2009-51  MARISMAS TABLADA\TRABAJO\sero\ALFONSO\G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60363"/>
            <a:ext cx="6954838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4402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Gestion de Proyectos\OFERTAS\OFERTAS 2009\2009-51  MARISMAS TABLADA\TRABAJO\sero\ALFONSO\GRIS.VER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60363"/>
            <a:ext cx="6954838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9314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Gestion de Proyectos\OFERTAS\OFERTAS 2009\2009-51  MARISMAS TABLADA\TRABAJO\sero\ALFONSO\GRIS.VERDE.AZU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60363"/>
            <a:ext cx="6954838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174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Gestion de Proyectos\OFERTAS\OFERTAS 2009\2009-51  MARISMAS TABLADA\TRABAJO\sero\ALFONSO\VERDE.AZUL.ROJO.WOR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60363"/>
            <a:ext cx="6954838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573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Gestion de Proyectos\OFERTAS\OFERTAS 2009\2009-51  MARISMAS TABLADA\TRABAJO\sero\ALFONSO\ROJO.WOR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60363"/>
            <a:ext cx="6954838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845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1 Imagen" descr="0.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5" y="642918"/>
            <a:ext cx="909075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1 Imagen" descr="1.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5" y="868797"/>
            <a:ext cx="7572430" cy="512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115" y="395290"/>
            <a:ext cx="581977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6" y="571500"/>
            <a:ext cx="8640763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516689" y="6092826"/>
            <a:ext cx="935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spcBef>
                <a:spcPct val="50000"/>
              </a:spcBef>
            </a:pPr>
            <a:endParaRPr lang="es-ES_tradnl" b="1"/>
          </a:p>
        </p:txBody>
      </p:sp>
      <p:pic>
        <p:nvPicPr>
          <p:cNvPr id="8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95290"/>
            <a:ext cx="579120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598489"/>
            <a:ext cx="89630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08 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587" y="758817"/>
            <a:ext cx="8604827" cy="53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28"/>
            <a:ext cx="916307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logo eddea iddip.jpg"/>
          <p:cNvPicPr>
            <a:picLocks noChangeAspect="1"/>
          </p:cNvPicPr>
          <p:nvPr/>
        </p:nvPicPr>
        <p:blipFill>
          <a:blip r:embed="rId3" cstate="print"/>
          <a:srcRect t="-10656"/>
          <a:stretch>
            <a:fillRect/>
          </a:stretch>
        </p:blipFill>
        <p:spPr>
          <a:xfrm>
            <a:off x="7715272" y="6302749"/>
            <a:ext cx="1202636" cy="55525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1439" y="5072074"/>
            <a:ext cx="8501122" cy="13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5" rIns="91411" bIns="45705">
            <a:spAutoFit/>
          </a:bodyPr>
          <a:lstStyle/>
          <a:p>
            <a:pPr algn="r"/>
            <a:r>
              <a:rPr lang="es-ES" sz="2000" b="1" dirty="0" smtClean="0"/>
              <a:t>CITYTHINKING. </a:t>
            </a:r>
            <a:r>
              <a:rPr lang="es-ES" sz="2400" b="1" dirty="0" smtClean="0"/>
              <a:t> </a:t>
            </a:r>
            <a:r>
              <a:rPr lang="es-ES" b="1" dirty="0" smtClean="0"/>
              <a:t>Propuestas creativas para la ciudad</a:t>
            </a:r>
            <a:endParaRPr lang="es-ES" sz="2400" b="1" dirty="0" smtClean="0"/>
          </a:p>
          <a:p>
            <a:pPr algn="r"/>
            <a:r>
              <a:rPr lang="es-ES" sz="2400" dirty="0" err="1" smtClean="0"/>
              <a:t>Kepler</a:t>
            </a:r>
            <a:r>
              <a:rPr lang="es-ES" sz="2400" dirty="0" smtClean="0"/>
              <a:t> </a:t>
            </a:r>
            <a:r>
              <a:rPr lang="es-ES" sz="2400" dirty="0" err="1" smtClean="0"/>
              <a:t>Salon</a:t>
            </a:r>
            <a:r>
              <a:rPr lang="es-ES" sz="2400" dirty="0" smtClean="0"/>
              <a:t>. Linz</a:t>
            </a:r>
          </a:p>
          <a:p>
            <a:pPr algn="r"/>
            <a:r>
              <a:rPr lang="es-ES" sz="2400" dirty="0" smtClean="0"/>
              <a:t> </a:t>
            </a:r>
            <a:r>
              <a:rPr lang="es-ES" sz="1200" dirty="0" smtClean="0"/>
              <a:t>Mayo 2011</a:t>
            </a:r>
            <a:endParaRPr lang="es-ES" sz="2400" dirty="0" smtClean="0"/>
          </a:p>
          <a:p>
            <a:pPr algn="r"/>
            <a:endParaRPr lang="es-E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6" y="571500"/>
            <a:ext cx="8640763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372225" y="765176"/>
            <a:ext cx="12954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_tradnl"/>
          </a:p>
        </p:txBody>
      </p:sp>
      <p:pic>
        <p:nvPicPr>
          <p:cNvPr id="101379" name="Picture 3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6" y="573090"/>
            <a:ext cx="8640763" cy="61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rtada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58800"/>
            <a:ext cx="81661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portada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3" r="5656"/>
          <a:stretch>
            <a:fillRect/>
          </a:stretch>
        </p:blipFill>
        <p:spPr bwMode="auto">
          <a:xfrm>
            <a:off x="971550" y="549275"/>
            <a:ext cx="720090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5983289" y="3079752"/>
            <a:ext cx="1865529" cy="46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>
            <a:spAutoFit/>
          </a:bodyPr>
          <a:lstStyle/>
          <a:p>
            <a:r>
              <a:rPr lang="es-ES" sz="2400" dirty="0" smtClean="0">
                <a:latin typeface="Franklin Gothic Demi" pitchFamily="34" charset="0"/>
              </a:rPr>
              <a:t>CONVENTOS</a:t>
            </a:r>
            <a:endParaRPr lang="es-ES" sz="2400" dirty="0">
              <a:latin typeface="Franklin Gothic Demi" pitchFamily="34" charset="0"/>
            </a:endParaRPr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0915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389775" y="952432"/>
            <a:ext cx="3281081" cy="47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3400212" cy="529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48892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Picture 2" descr="TIPOLOGIAS3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879475" y="800100"/>
            <a:ext cx="7410450" cy="5513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auto">
          <a:xfrm flipV="1">
            <a:off x="1303338" y="873125"/>
            <a:ext cx="6407150" cy="4927600"/>
          </a:xfrm>
          <a:prstGeom prst="rect">
            <a:avLst/>
          </a:prstGeom>
          <a:solidFill>
            <a:srgbClr val="BFBFBF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rot="10800000" lIns="91418" tIns="45710" rIns="91418" bIns="45710"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052" name="Picture 2" descr="antigued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2563" y="968375"/>
            <a:ext cx="144621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 descr="nombre_conventos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3008313" y="962026"/>
            <a:ext cx="1446212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estilo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6126" y="968376"/>
            <a:ext cx="1446213" cy="1446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5" name="Picture 2" descr="catalogac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5525" y="968376"/>
            <a:ext cx="14493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3" descr="actividades commplementaria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52563" y="2547938"/>
            <a:ext cx="144621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7" descr="superficie construid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8315" y="2549526"/>
            <a:ext cx="14636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5" descr="monjas por convent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52565" y="4191002"/>
            <a:ext cx="14573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4" descr="superficie construida por monj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5138" y="4191000"/>
            <a:ext cx="145415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1 CuadroTexto"/>
          <p:cNvSpPr txBox="1">
            <a:spLocks noChangeArrowheads="1"/>
          </p:cNvSpPr>
          <p:nvPr/>
        </p:nvSpPr>
        <p:spPr bwMode="auto">
          <a:xfrm>
            <a:off x="1958975" y="2360613"/>
            <a:ext cx="107315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Superf</a:t>
            </a:r>
            <a:r>
              <a:rPr lang="es-ES" sz="800" dirty="0">
                <a:solidFill>
                  <a:schemeClr val="bg1"/>
                </a:solidFill>
              </a:rPr>
              <a:t>. Construida</a:t>
            </a:r>
          </a:p>
        </p:txBody>
      </p:sp>
      <p:sp>
        <p:nvSpPr>
          <p:cNvPr id="2061" name="17 CuadroTexto"/>
          <p:cNvSpPr txBox="1">
            <a:spLocks noChangeArrowheads="1"/>
          </p:cNvSpPr>
          <p:nvPr/>
        </p:nvSpPr>
        <p:spPr bwMode="auto">
          <a:xfrm>
            <a:off x="3641726" y="2360613"/>
            <a:ext cx="10207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Red Conventual</a:t>
            </a:r>
          </a:p>
        </p:txBody>
      </p:sp>
      <p:sp>
        <p:nvSpPr>
          <p:cNvPr id="2062" name="18 CuadroTexto"/>
          <p:cNvSpPr txBox="1">
            <a:spLocks noChangeArrowheads="1"/>
          </p:cNvSpPr>
          <p:nvPr/>
        </p:nvSpPr>
        <p:spPr bwMode="auto">
          <a:xfrm>
            <a:off x="3521075" y="3952875"/>
            <a:ext cx="107315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Superf</a:t>
            </a:r>
            <a:r>
              <a:rPr lang="es-ES" sz="800" dirty="0">
                <a:solidFill>
                  <a:schemeClr val="bg1"/>
                </a:solidFill>
              </a:rPr>
              <a:t>. Construida</a:t>
            </a:r>
          </a:p>
        </p:txBody>
      </p:sp>
      <p:sp>
        <p:nvSpPr>
          <p:cNvPr id="2063" name="19 CuadroTexto"/>
          <p:cNvSpPr txBox="1">
            <a:spLocks noChangeArrowheads="1"/>
          </p:cNvSpPr>
          <p:nvPr/>
        </p:nvSpPr>
        <p:spPr bwMode="auto">
          <a:xfrm>
            <a:off x="2200277" y="5588001"/>
            <a:ext cx="9112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Nº de Monjas</a:t>
            </a:r>
          </a:p>
        </p:txBody>
      </p:sp>
      <p:sp>
        <p:nvSpPr>
          <p:cNvPr id="2064" name="20 CuadroTexto"/>
          <p:cNvSpPr txBox="1">
            <a:spLocks noChangeArrowheads="1"/>
          </p:cNvSpPr>
          <p:nvPr/>
        </p:nvSpPr>
        <p:spPr bwMode="auto">
          <a:xfrm>
            <a:off x="5627690" y="2370138"/>
            <a:ext cx="5365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Estilos</a:t>
            </a:r>
          </a:p>
        </p:txBody>
      </p:sp>
      <p:sp>
        <p:nvSpPr>
          <p:cNvPr id="2065" name="21 CuadroTexto"/>
          <p:cNvSpPr txBox="1">
            <a:spLocks noChangeArrowheads="1"/>
          </p:cNvSpPr>
          <p:nvPr/>
        </p:nvSpPr>
        <p:spPr bwMode="auto">
          <a:xfrm>
            <a:off x="6981825" y="2360613"/>
            <a:ext cx="730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Protección</a:t>
            </a:r>
          </a:p>
        </p:txBody>
      </p:sp>
      <p:sp>
        <p:nvSpPr>
          <p:cNvPr id="2066" name="22 CuadroTexto"/>
          <p:cNvSpPr txBox="1">
            <a:spLocks noChangeArrowheads="1"/>
          </p:cNvSpPr>
          <p:nvPr/>
        </p:nvSpPr>
        <p:spPr bwMode="auto">
          <a:xfrm>
            <a:off x="1998663" y="3933825"/>
            <a:ext cx="107315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Actv</a:t>
            </a:r>
            <a:r>
              <a:rPr lang="es-ES" sz="800" dirty="0">
                <a:solidFill>
                  <a:schemeClr val="bg1"/>
                </a:solidFill>
              </a:rPr>
              <a:t>. Secundarias</a:t>
            </a:r>
          </a:p>
        </p:txBody>
      </p:sp>
      <p:sp>
        <p:nvSpPr>
          <p:cNvPr id="2067" name="23 CuadroTexto"/>
          <p:cNvSpPr txBox="1">
            <a:spLocks noChangeArrowheads="1"/>
          </p:cNvSpPr>
          <p:nvPr/>
        </p:nvSpPr>
        <p:spPr bwMode="auto">
          <a:xfrm>
            <a:off x="3924302" y="5586413"/>
            <a:ext cx="6889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M2/Monja</a:t>
            </a:r>
          </a:p>
        </p:txBody>
      </p:sp>
      <p:pic>
        <p:nvPicPr>
          <p:cNvPr id="2068" name="Picture 4" descr="superficie espacios libr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49776" y="4191002"/>
            <a:ext cx="145891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9" name="25 CuadroTexto"/>
          <p:cNvSpPr txBox="1">
            <a:spLocks noChangeArrowheads="1"/>
          </p:cNvSpPr>
          <p:nvPr/>
        </p:nvSpPr>
        <p:spPr bwMode="auto">
          <a:xfrm>
            <a:off x="4870450" y="5588001"/>
            <a:ext cx="1398588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Superf</a:t>
            </a:r>
            <a:r>
              <a:rPr lang="es-ES" sz="800" dirty="0">
                <a:solidFill>
                  <a:schemeClr val="bg1"/>
                </a:solidFill>
              </a:rPr>
              <a:t>. Espacios Libres</a:t>
            </a:r>
          </a:p>
        </p:txBody>
      </p:sp>
      <p:pic>
        <p:nvPicPr>
          <p:cNvPr id="2070" name="Picture 2" descr="sistema de conventos como edificio"/>
          <p:cNvPicPr>
            <a:picLocks noChangeAspect="1" noChangeArrowheads="1"/>
          </p:cNvPicPr>
          <p:nvPr/>
        </p:nvPicPr>
        <p:blipFill>
          <a:blip r:embed="rId12" cstate="print"/>
          <a:srcRect l="11217" t="11328" r="-7231" b="13229"/>
          <a:stretch>
            <a:fillRect/>
          </a:stretch>
        </p:blipFill>
        <p:spPr bwMode="auto">
          <a:xfrm>
            <a:off x="4570413" y="2532064"/>
            <a:ext cx="156210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1" name="18 CuadroTexto"/>
          <p:cNvSpPr txBox="1">
            <a:spLocks noChangeArrowheads="1"/>
          </p:cNvSpPr>
          <p:nvPr/>
        </p:nvSpPr>
        <p:spPr bwMode="auto">
          <a:xfrm>
            <a:off x="5059363" y="3949700"/>
            <a:ext cx="107315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Superf</a:t>
            </a:r>
            <a:r>
              <a:rPr lang="es-ES" sz="800" dirty="0">
                <a:solidFill>
                  <a:schemeClr val="bg1"/>
                </a:solidFill>
              </a:rPr>
              <a:t>. conventos</a:t>
            </a:r>
          </a:p>
        </p:txBody>
      </p:sp>
      <p:pic>
        <p:nvPicPr>
          <p:cNvPr id="2072" name="Picture 3" descr="sistema de conventos como edificio"/>
          <p:cNvPicPr>
            <a:picLocks noChangeAspect="1" noChangeArrowheads="1"/>
          </p:cNvPicPr>
          <p:nvPr/>
        </p:nvPicPr>
        <p:blipFill>
          <a:blip r:embed="rId13" cstate="print"/>
          <a:srcRect l="10950" t="11990" r="-4683" b="13202"/>
          <a:stretch>
            <a:fillRect/>
          </a:stretch>
        </p:blipFill>
        <p:spPr bwMode="auto">
          <a:xfrm>
            <a:off x="6115050" y="2528888"/>
            <a:ext cx="15049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3" name="18 CuadroTexto"/>
          <p:cNvSpPr txBox="1">
            <a:spLocks noChangeArrowheads="1"/>
          </p:cNvSpPr>
          <p:nvPr/>
        </p:nvSpPr>
        <p:spPr bwMode="auto">
          <a:xfrm>
            <a:off x="6637338" y="3952875"/>
            <a:ext cx="107315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Superf</a:t>
            </a:r>
            <a:r>
              <a:rPr lang="es-ES" sz="800" dirty="0">
                <a:solidFill>
                  <a:schemeClr val="bg1"/>
                </a:solidFill>
              </a:rPr>
              <a:t>. conventos</a:t>
            </a:r>
          </a:p>
        </p:txBody>
      </p:sp>
      <p:pic>
        <p:nvPicPr>
          <p:cNvPr id="2074" name="Picture 2" descr="sistema de conventos como edificio"/>
          <p:cNvPicPr>
            <a:picLocks noChangeAspect="1" noChangeArrowheads="1"/>
          </p:cNvPicPr>
          <p:nvPr/>
        </p:nvPicPr>
        <p:blipFill>
          <a:blip r:embed="rId14" cstate="print"/>
          <a:srcRect r="-7171"/>
          <a:stretch>
            <a:fillRect/>
          </a:stretch>
        </p:blipFill>
        <p:spPr bwMode="auto">
          <a:xfrm>
            <a:off x="6122990" y="4191002"/>
            <a:ext cx="15144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5" name="25 CuadroTexto"/>
          <p:cNvSpPr txBox="1">
            <a:spLocks noChangeArrowheads="1"/>
          </p:cNvSpPr>
          <p:nvPr/>
        </p:nvSpPr>
        <p:spPr bwMode="auto">
          <a:xfrm>
            <a:off x="6373814" y="5586413"/>
            <a:ext cx="1398587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s-ES" sz="800" dirty="0" err="1">
                <a:solidFill>
                  <a:schemeClr val="bg1"/>
                </a:solidFill>
              </a:rPr>
              <a:t>Superf</a:t>
            </a:r>
            <a:r>
              <a:rPr lang="es-ES" sz="800" dirty="0">
                <a:solidFill>
                  <a:schemeClr val="bg1"/>
                </a:solidFill>
              </a:rPr>
              <a:t>. Espacios Libres</a:t>
            </a: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3" descr="nombre_conventos"/>
          <p:cNvPicPr>
            <a:picLocks noChangeAspect="1" noChangeArrowheads="1"/>
          </p:cNvPicPr>
          <p:nvPr/>
        </p:nvPicPr>
        <p:blipFill rotWithShape="1">
          <a:blip r:embed="rId4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59" r="39159" b="7129"/>
          <a:stretch/>
        </p:blipFill>
        <p:spPr bwMode="auto">
          <a:xfrm>
            <a:off x="827584" y="116378"/>
            <a:ext cx="6884016" cy="674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2058990" y="3321052"/>
          <a:ext cx="66675" cy="73025"/>
        </p:xfrm>
        <a:graphic>
          <a:graphicData uri="http://schemas.openxmlformats.org/presentationml/2006/ole">
            <p:oleObj spid="_x0000_s6146" name="Image" r:id="rId5" imgW="66960" imgH="73078" progId="">
              <p:embed/>
            </p:oleObj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1943102" y="2924177"/>
          <a:ext cx="66675" cy="73025"/>
        </p:xfrm>
        <a:graphic>
          <a:graphicData uri="http://schemas.openxmlformats.org/presentationml/2006/ole">
            <p:oleObj spid="_x0000_s6147" name="Image" r:id="rId6" imgW="66960" imgH="73078" progId="">
              <p:embed/>
            </p:oleObj>
          </a:graphicData>
        </a:graphic>
      </p:graphicFrame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2057402" y="4184652"/>
          <a:ext cx="66675" cy="73025"/>
        </p:xfrm>
        <a:graphic>
          <a:graphicData uri="http://schemas.openxmlformats.org/presentationml/2006/ole">
            <p:oleObj spid="_x0000_s6148" name="Image" r:id="rId7" imgW="66960" imgH="73078" progId="">
              <p:embed/>
            </p:oleObj>
          </a:graphicData>
        </a:graphic>
      </p:graphicFrame>
      <p:graphicFrame>
        <p:nvGraphicFramePr>
          <p:cNvPr id="1029" name="Object 11"/>
          <p:cNvGraphicFramePr>
            <a:graphicFrameLocks noChangeAspect="1"/>
          </p:cNvGraphicFramePr>
          <p:nvPr/>
        </p:nvGraphicFramePr>
        <p:xfrm>
          <a:off x="3419477" y="3500440"/>
          <a:ext cx="66675" cy="73025"/>
        </p:xfrm>
        <a:graphic>
          <a:graphicData uri="http://schemas.openxmlformats.org/presentationml/2006/ole">
            <p:oleObj spid="_x0000_s6149" name="Image" r:id="rId8" imgW="66960" imgH="73078" progId="">
              <p:embed/>
            </p:oleObj>
          </a:graphicData>
        </a:graphic>
      </p:graphicFrame>
      <p:graphicFrame>
        <p:nvGraphicFramePr>
          <p:cNvPr id="1030" name="Object 12"/>
          <p:cNvGraphicFramePr>
            <a:graphicFrameLocks noChangeAspect="1"/>
          </p:cNvGraphicFramePr>
          <p:nvPr/>
        </p:nvGraphicFramePr>
        <p:xfrm>
          <a:off x="4032252" y="3536952"/>
          <a:ext cx="66675" cy="73025"/>
        </p:xfrm>
        <a:graphic>
          <a:graphicData uri="http://schemas.openxmlformats.org/presentationml/2006/ole">
            <p:oleObj spid="_x0000_s6150" name="Image" r:id="rId9" imgW="66960" imgH="73078" progId="">
              <p:embed/>
            </p:oleObj>
          </a:graphicData>
        </a:graphic>
      </p:graphicFrame>
      <p:graphicFrame>
        <p:nvGraphicFramePr>
          <p:cNvPr id="103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51076569"/>
              </p:ext>
            </p:extLst>
          </p:nvPr>
        </p:nvGraphicFramePr>
        <p:xfrm>
          <a:off x="6389366" y="5726263"/>
          <a:ext cx="2524125" cy="727075"/>
        </p:xfrm>
        <a:graphic>
          <a:graphicData uri="http://schemas.openxmlformats.org/presentationml/2006/ole">
            <p:oleObj spid="_x0000_s6151" name="Image" r:id="rId10" imgW="4389129" imgH="1264708" progId="">
              <p:embed/>
            </p:oleObj>
          </a:graphicData>
        </a:graphic>
      </p:graphicFrame>
      <p:pic>
        <p:nvPicPr>
          <p:cNvPr id="1033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27450"/>
            <a:ext cx="96838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4" descr="numero conventos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7329" y="5069038"/>
            <a:ext cx="29432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9081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istema de conventos como edifici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49" b="6914"/>
          <a:stretch/>
        </p:blipFill>
        <p:spPr bwMode="auto">
          <a:xfrm>
            <a:off x="785787" y="2"/>
            <a:ext cx="619268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3188" y="4410077"/>
            <a:ext cx="3960812" cy="2447925"/>
          </a:xfrm>
          <a:noFill/>
        </p:spPr>
        <p:txBody>
          <a:bodyPr/>
          <a:lstStyle/>
          <a:p>
            <a:pPr eaLnBrk="1" hangingPunct="1"/>
            <a:r>
              <a:rPr lang="es-ES" sz="7200" dirty="0" smtClean="0">
                <a:latin typeface="Franklin Gothic Heavy" pitchFamily="34" charset="0"/>
              </a:rPr>
              <a:t>1.8 %</a:t>
            </a:r>
          </a:p>
          <a:p>
            <a:pPr eaLnBrk="1" hangingPunct="1"/>
            <a:r>
              <a:rPr lang="es-ES" sz="1200" dirty="0" smtClean="0">
                <a:latin typeface="Franklin Gothic Book" pitchFamily="34" charset="0"/>
              </a:rPr>
              <a:t>Solares  Conventuales:  </a:t>
            </a:r>
            <a:r>
              <a:rPr lang="es-ES" sz="1200" dirty="0" smtClean="0">
                <a:latin typeface="Franklin Gothic Heavy" pitchFamily="34" charset="0"/>
              </a:rPr>
              <a:t>63.413 </a:t>
            </a:r>
            <a:r>
              <a:rPr lang="es-ES" sz="1200" dirty="0" smtClean="0">
                <a:latin typeface="Franklin Gothic Book" pitchFamily="34" charset="0"/>
              </a:rPr>
              <a:t>m2</a:t>
            </a:r>
          </a:p>
          <a:p>
            <a:pPr eaLnBrk="1" hangingPunct="1"/>
            <a:r>
              <a:rPr lang="es-ES" sz="1200" dirty="0" smtClean="0">
                <a:latin typeface="Franklin Gothic Book" pitchFamily="34" charset="0"/>
              </a:rPr>
              <a:t>Superficie Urbana:   </a:t>
            </a:r>
            <a:r>
              <a:rPr lang="es-ES" sz="1200" dirty="0" smtClean="0">
                <a:latin typeface="Franklin Gothic Demi" pitchFamily="34" charset="0"/>
              </a:rPr>
              <a:t>3.493.679</a:t>
            </a:r>
            <a:r>
              <a:rPr lang="es-ES" sz="1200" dirty="0" smtClean="0">
                <a:latin typeface="Franklin Gothic Book" pitchFamily="34" charset="0"/>
              </a:rPr>
              <a:t> m2</a:t>
            </a:r>
          </a:p>
          <a:p>
            <a:pPr eaLnBrk="1" hangingPunct="1"/>
            <a:endParaRPr lang="es-ES" sz="1100" dirty="0" smtClean="0">
              <a:latin typeface="Franklin Gothic Heavy" pitchFamily="34" charset="0"/>
            </a:endParaRPr>
          </a:p>
          <a:p>
            <a:pPr eaLnBrk="1" hangingPunct="1"/>
            <a:endParaRPr lang="es-ES" dirty="0" smtClean="0">
              <a:latin typeface="Franklin Gothic Book" pitchFamily="34" charset="0"/>
            </a:endParaRPr>
          </a:p>
          <a:p>
            <a:pPr eaLnBrk="1" hangingPunct="1"/>
            <a:endParaRPr lang="es-ES" dirty="0" smtClean="0">
              <a:latin typeface="Franklin Gothic Book" pitchFamily="34" charset="0"/>
            </a:endParaRPr>
          </a:p>
          <a:p>
            <a:pPr eaLnBrk="1" hangingPunct="1"/>
            <a:endParaRPr lang="es-ES" dirty="0" smtClean="0">
              <a:latin typeface="Franklin Gothic Book" pitchFamily="34" charset="0"/>
            </a:endParaRPr>
          </a:p>
          <a:p>
            <a:pPr eaLnBrk="1" hangingPunct="1"/>
            <a:endParaRPr lang="es-ES" sz="4000" dirty="0" smtClean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6896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istema de conventos como edifici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51" b="7269"/>
          <a:stretch/>
        </p:blipFill>
        <p:spPr bwMode="auto">
          <a:xfrm>
            <a:off x="828147" y="0"/>
            <a:ext cx="63256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54841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onvent_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0"/>
          <a:stretch>
            <a:fillRect/>
          </a:stretch>
        </p:blipFill>
        <p:spPr bwMode="auto">
          <a:xfrm>
            <a:off x="647700" y="1412876"/>
            <a:ext cx="586898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80175" y="1700215"/>
            <a:ext cx="1924050" cy="4105275"/>
          </a:xfrm>
          <a:noFill/>
        </p:spPr>
        <p:txBody>
          <a:bodyPr/>
          <a:lstStyle/>
          <a:p>
            <a:pPr eaLnBrk="1" hangingPunct="1"/>
            <a:r>
              <a:rPr lang="es-ES" sz="1800" dirty="0" smtClean="0">
                <a:latin typeface="Franklin Gothic Demi" pitchFamily="34" charset="0"/>
              </a:rPr>
              <a:t>COMPASES</a:t>
            </a:r>
          </a:p>
          <a:p>
            <a:pPr eaLnBrk="1" hangingPunct="1"/>
            <a:r>
              <a:rPr lang="es-ES" sz="1800" dirty="0" smtClean="0">
                <a:latin typeface="Franklin Gothic Demi" pitchFamily="34" charset="0"/>
              </a:rPr>
              <a:t>+</a:t>
            </a:r>
          </a:p>
          <a:p>
            <a:pPr eaLnBrk="1" hangingPunct="1"/>
            <a:r>
              <a:rPr lang="es-ES" sz="1800" dirty="0" smtClean="0">
                <a:latin typeface="Franklin Gothic Demi" pitchFamily="34" charset="0"/>
              </a:rPr>
              <a:t>CLAUSTROS</a:t>
            </a:r>
          </a:p>
          <a:p>
            <a:pPr eaLnBrk="1" hangingPunct="1"/>
            <a:endParaRPr lang="es-ES" sz="2000" dirty="0" smtClean="0">
              <a:latin typeface="Franklin Gothic Demi" pitchFamily="34" charset="0"/>
            </a:endParaRPr>
          </a:p>
          <a:p>
            <a:pPr eaLnBrk="1" hangingPunct="1"/>
            <a:endParaRPr lang="es-ES" sz="2000" dirty="0" smtClean="0">
              <a:latin typeface="Franklin Gothic Demi" pitchFamily="34" charset="0"/>
            </a:endParaRPr>
          </a:p>
          <a:p>
            <a:pPr eaLnBrk="1" hangingPunct="1"/>
            <a:endParaRPr lang="es-ES" sz="2000" dirty="0" smtClean="0">
              <a:latin typeface="Franklin Gothic Demi" pitchFamily="34" charset="0"/>
            </a:endParaRPr>
          </a:p>
          <a:p>
            <a:pPr eaLnBrk="1" hangingPunct="1"/>
            <a:endParaRPr lang="es-ES" sz="1400" dirty="0" smtClean="0">
              <a:solidFill>
                <a:schemeClr val="bg2"/>
              </a:solidFill>
            </a:endParaRPr>
          </a:p>
          <a:p>
            <a:pPr eaLnBrk="1" hangingPunct="1"/>
            <a:endParaRPr lang="es-ES" sz="1200" dirty="0" smtClean="0">
              <a:solidFill>
                <a:schemeClr val="bg2"/>
              </a:solidFill>
            </a:endParaRPr>
          </a:p>
          <a:p>
            <a:pPr eaLnBrk="1" hangingPunct="1"/>
            <a:endParaRPr lang="es-ES" sz="1000" dirty="0" smtClean="0">
              <a:solidFill>
                <a:schemeClr val="bg2"/>
              </a:solidFill>
            </a:endParaRPr>
          </a:p>
          <a:p>
            <a:pPr eaLnBrk="1" hangingPunct="1"/>
            <a:r>
              <a:rPr lang="es-ES" sz="1000" dirty="0" smtClean="0">
                <a:solidFill>
                  <a:schemeClr val="bg2"/>
                </a:solidFill>
              </a:rPr>
              <a:t>Compases: </a:t>
            </a:r>
            <a:r>
              <a:rPr lang="es-ES" sz="1000" b="1" dirty="0" smtClean="0">
                <a:solidFill>
                  <a:schemeClr val="bg2"/>
                </a:solidFill>
              </a:rPr>
              <a:t>2.448 </a:t>
            </a:r>
            <a:r>
              <a:rPr lang="es-ES" sz="1000" dirty="0" smtClean="0">
                <a:solidFill>
                  <a:schemeClr val="bg2"/>
                </a:solidFill>
              </a:rPr>
              <a:t>m2</a:t>
            </a:r>
          </a:p>
          <a:p>
            <a:pPr eaLnBrk="1" hangingPunct="1"/>
            <a:r>
              <a:rPr lang="es-ES" sz="1000" dirty="0" smtClean="0">
                <a:solidFill>
                  <a:schemeClr val="bg2"/>
                </a:solidFill>
              </a:rPr>
              <a:t>Anexo compas: </a:t>
            </a:r>
            <a:r>
              <a:rPr lang="es-ES" sz="1000" b="1" dirty="0" smtClean="0">
                <a:solidFill>
                  <a:schemeClr val="bg2"/>
                </a:solidFill>
              </a:rPr>
              <a:t>7.582</a:t>
            </a:r>
            <a:r>
              <a:rPr lang="es-ES" sz="1000" dirty="0" smtClean="0">
                <a:solidFill>
                  <a:schemeClr val="bg2"/>
                </a:solidFill>
              </a:rPr>
              <a:t> m2</a:t>
            </a:r>
          </a:p>
          <a:p>
            <a:pPr eaLnBrk="1" hangingPunct="1"/>
            <a:r>
              <a:rPr lang="es-ES" sz="1000" dirty="0" smtClean="0"/>
              <a:t>claustros: </a:t>
            </a:r>
            <a:r>
              <a:rPr lang="es-ES" sz="1000" b="1" dirty="0" smtClean="0"/>
              <a:t>6.323</a:t>
            </a:r>
            <a:r>
              <a:rPr lang="es-ES" sz="1000" dirty="0" smtClean="0"/>
              <a:t> m2</a:t>
            </a:r>
          </a:p>
          <a:p>
            <a:pPr eaLnBrk="1" hangingPunct="1"/>
            <a:r>
              <a:rPr lang="es-ES" sz="1000" dirty="0" smtClean="0"/>
              <a:t>Anexoclaustro:</a:t>
            </a:r>
            <a:r>
              <a:rPr lang="es-ES" sz="1000" b="1" dirty="0" smtClean="0"/>
              <a:t>10.133</a:t>
            </a:r>
            <a:r>
              <a:rPr lang="es-ES" sz="1000" dirty="0" smtClean="0"/>
              <a:t> m2</a:t>
            </a:r>
          </a:p>
          <a:p>
            <a:pPr eaLnBrk="1" hangingPunct="1"/>
            <a:r>
              <a:rPr lang="es-ES" sz="1000" dirty="0" smtClean="0"/>
              <a:t>Total:</a:t>
            </a:r>
            <a:r>
              <a:rPr lang="es-ES" sz="1200" dirty="0" smtClean="0"/>
              <a:t> </a:t>
            </a:r>
            <a:r>
              <a:rPr lang="es-ES" sz="1400" b="1" dirty="0" smtClean="0"/>
              <a:t>26.486</a:t>
            </a:r>
            <a:r>
              <a:rPr lang="es-ES" sz="1200" dirty="0" smtClean="0"/>
              <a:t> </a:t>
            </a:r>
            <a:r>
              <a:rPr lang="es-ES" sz="1000" dirty="0" smtClean="0"/>
              <a:t>m2</a:t>
            </a:r>
          </a:p>
          <a:p>
            <a:pPr eaLnBrk="1" hangingPunct="1"/>
            <a:endParaRPr lang="es-ES" sz="1400" dirty="0" smtClean="0"/>
          </a:p>
          <a:p>
            <a:pPr eaLnBrk="1" hangingPunct="1"/>
            <a:endParaRPr lang="es-ES" sz="3600" dirty="0" smtClean="0"/>
          </a:p>
          <a:p>
            <a:pPr eaLnBrk="1" hangingPunct="1"/>
            <a:endParaRPr lang="es-ES" sz="3600" dirty="0" smtClean="0"/>
          </a:p>
          <a:p>
            <a:pPr eaLnBrk="1" hangingPunct="1"/>
            <a:endParaRPr lang="es-ES" sz="4400" dirty="0" smtClean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89098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ogo eddea iddip.jpg"/>
          <p:cNvPicPr>
            <a:picLocks noChangeAspect="1"/>
          </p:cNvPicPr>
          <p:nvPr/>
        </p:nvPicPr>
        <p:blipFill>
          <a:blip r:embed="rId2" cstate="print"/>
          <a:srcRect t="-10656"/>
          <a:stretch>
            <a:fillRect/>
          </a:stretch>
        </p:blipFill>
        <p:spPr>
          <a:xfrm>
            <a:off x="7941364" y="1"/>
            <a:ext cx="1202636" cy="55525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5217" y="928672"/>
            <a:ext cx="5393569" cy="5445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onvent_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91"/>
          <a:stretch>
            <a:fillRect/>
          </a:stretch>
        </p:blipFill>
        <p:spPr bwMode="auto">
          <a:xfrm>
            <a:off x="647700" y="1376365"/>
            <a:ext cx="586898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80175" y="1700215"/>
            <a:ext cx="1924050" cy="4105275"/>
          </a:xfrm>
          <a:noFill/>
        </p:spPr>
        <p:txBody>
          <a:bodyPr/>
          <a:lstStyle/>
          <a:p>
            <a:pPr eaLnBrk="1" hangingPunct="1"/>
            <a:r>
              <a:rPr lang="es-ES" sz="2000" dirty="0" smtClean="0">
                <a:latin typeface="Franklin Gothic Demi" pitchFamily="34" charset="0"/>
              </a:rPr>
              <a:t>COMPASES</a:t>
            </a:r>
          </a:p>
          <a:p>
            <a:pPr eaLnBrk="1" hangingPunct="1"/>
            <a:r>
              <a:rPr lang="es-ES" sz="2000" dirty="0" smtClean="0">
                <a:latin typeface="Franklin Gothic Demi" pitchFamily="34" charset="0"/>
              </a:rPr>
              <a:t>+</a:t>
            </a:r>
          </a:p>
          <a:p>
            <a:pPr eaLnBrk="1" hangingPunct="1"/>
            <a:r>
              <a:rPr lang="es-ES" sz="2000" dirty="0" smtClean="0">
                <a:latin typeface="Franklin Gothic Demi" pitchFamily="34" charset="0"/>
              </a:rPr>
              <a:t>HUERTOS</a:t>
            </a:r>
          </a:p>
          <a:p>
            <a:pPr eaLnBrk="1" hangingPunct="1"/>
            <a:endParaRPr lang="es-ES" sz="2800" dirty="0" smtClean="0">
              <a:latin typeface="Franklin Gothic Demi" pitchFamily="34" charset="0"/>
            </a:endParaRPr>
          </a:p>
          <a:p>
            <a:pPr eaLnBrk="1" hangingPunct="1"/>
            <a:endParaRPr lang="es-ES" sz="2800" dirty="0" smtClean="0">
              <a:latin typeface="Franklin Gothic Demi" pitchFamily="34" charset="0"/>
            </a:endParaRPr>
          </a:p>
          <a:p>
            <a:pPr eaLnBrk="1" hangingPunct="1"/>
            <a:endParaRPr lang="es-ES" sz="2800" dirty="0" smtClean="0">
              <a:latin typeface="Franklin Gothic Demi" pitchFamily="34" charset="0"/>
            </a:endParaRPr>
          </a:p>
          <a:p>
            <a:pPr eaLnBrk="1" hangingPunct="1"/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Compases: </a:t>
            </a:r>
            <a:r>
              <a:rPr lang="es-ES" sz="1000" b="1" dirty="0" smtClean="0">
                <a:solidFill>
                  <a:schemeClr val="bg2"/>
                </a:solidFill>
                <a:latin typeface="Franklin Gothic Book" pitchFamily="34" charset="0"/>
              </a:rPr>
              <a:t>2.448 </a:t>
            </a: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m2</a:t>
            </a:r>
          </a:p>
          <a:p>
            <a:pPr eaLnBrk="1" hangingPunct="1"/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Anexo compas: </a:t>
            </a:r>
            <a:r>
              <a:rPr lang="es-ES" sz="1000" b="1" dirty="0" smtClean="0">
                <a:solidFill>
                  <a:schemeClr val="bg2"/>
                </a:solidFill>
                <a:latin typeface="Franklin Gothic Book" pitchFamily="34" charset="0"/>
              </a:rPr>
              <a:t>7.582</a:t>
            </a: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 m2</a:t>
            </a:r>
          </a:p>
          <a:p>
            <a:pPr eaLnBrk="1" hangingPunct="1"/>
            <a:r>
              <a:rPr lang="es-ES" sz="1000" dirty="0" smtClean="0">
                <a:latin typeface="Franklin Gothic Book" pitchFamily="34" charset="0"/>
              </a:rPr>
              <a:t>huertos: </a:t>
            </a:r>
            <a:r>
              <a:rPr lang="es-ES" sz="1000" b="1" dirty="0" smtClean="0">
                <a:latin typeface="Franklin Gothic Book" pitchFamily="34" charset="0"/>
              </a:rPr>
              <a:t>10.646</a:t>
            </a:r>
            <a:r>
              <a:rPr lang="es-ES" sz="1000" dirty="0" smtClean="0">
                <a:latin typeface="Franklin Gothic Book" pitchFamily="34" charset="0"/>
              </a:rPr>
              <a:t> m2</a:t>
            </a:r>
          </a:p>
          <a:p>
            <a:pPr eaLnBrk="1" hangingPunct="1"/>
            <a:r>
              <a:rPr lang="es-ES" sz="1000" dirty="0" smtClean="0">
                <a:latin typeface="Franklin Gothic Book" pitchFamily="34" charset="0"/>
              </a:rPr>
              <a:t>Anexo huertos:</a:t>
            </a:r>
            <a:r>
              <a:rPr lang="es-ES" sz="1000" b="1" dirty="0" smtClean="0">
                <a:latin typeface="Franklin Gothic Book" pitchFamily="34" charset="0"/>
              </a:rPr>
              <a:t>3.183</a:t>
            </a:r>
            <a:r>
              <a:rPr lang="es-ES" sz="1000" dirty="0" smtClean="0">
                <a:latin typeface="Franklin Gothic Book" pitchFamily="34" charset="0"/>
              </a:rPr>
              <a:t> m2</a:t>
            </a:r>
          </a:p>
          <a:p>
            <a:pPr eaLnBrk="1" hangingPunct="1"/>
            <a:r>
              <a:rPr lang="es-ES" sz="1000" dirty="0" smtClean="0">
                <a:latin typeface="Franklin Gothic Book" pitchFamily="34" charset="0"/>
              </a:rPr>
              <a:t>TOTAL: </a:t>
            </a:r>
            <a:r>
              <a:rPr lang="es-ES" sz="1400" b="1" dirty="0" smtClean="0">
                <a:latin typeface="Franklin Gothic Book" pitchFamily="34" charset="0"/>
              </a:rPr>
              <a:t>23.856</a:t>
            </a:r>
            <a:r>
              <a:rPr lang="es-ES" sz="1400" dirty="0" smtClean="0">
                <a:latin typeface="Franklin Gothic Book" pitchFamily="34" charset="0"/>
              </a:rPr>
              <a:t> </a:t>
            </a:r>
            <a:r>
              <a:rPr lang="es-ES" sz="1000" dirty="0" smtClean="0">
                <a:latin typeface="Franklin Gothic Book" pitchFamily="34" charset="0"/>
              </a:rPr>
              <a:t>m2</a:t>
            </a:r>
          </a:p>
          <a:p>
            <a:pPr eaLnBrk="1" hangingPunct="1"/>
            <a:endParaRPr lang="es-ES" sz="1000" dirty="0" smtClean="0"/>
          </a:p>
          <a:p>
            <a:pPr eaLnBrk="1" hangingPunct="1"/>
            <a:endParaRPr lang="es-ES" sz="4400" dirty="0" smtClean="0"/>
          </a:p>
          <a:p>
            <a:pPr eaLnBrk="1" hangingPunct="1"/>
            <a:endParaRPr lang="es-ES" sz="4400" dirty="0" smtClean="0"/>
          </a:p>
          <a:p>
            <a:pPr eaLnBrk="1" hangingPunct="1"/>
            <a:endParaRPr lang="es-ES" sz="5400" dirty="0" smtClean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4686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onvent_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0"/>
          <a:stretch>
            <a:fillRect/>
          </a:stretch>
        </p:blipFill>
        <p:spPr bwMode="auto">
          <a:xfrm>
            <a:off x="647700" y="1412876"/>
            <a:ext cx="586898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80175" y="1700215"/>
            <a:ext cx="1924050" cy="410527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sz="2000" dirty="0" smtClean="0">
                <a:latin typeface="Franklin Gothic Demi" pitchFamily="34" charset="0"/>
              </a:rPr>
              <a:t>COMPASES</a:t>
            </a:r>
          </a:p>
          <a:p>
            <a:pPr eaLnBrk="1" hangingPunct="1">
              <a:lnSpc>
                <a:spcPct val="90000"/>
              </a:lnSpc>
            </a:pPr>
            <a:r>
              <a:rPr lang="es-ES" sz="2000" dirty="0" smtClean="0">
                <a:latin typeface="Franklin Gothic Demi" pitchFamily="34" charset="0"/>
              </a:rPr>
              <a:t>+</a:t>
            </a:r>
          </a:p>
          <a:p>
            <a:pPr eaLnBrk="1" hangingPunct="1">
              <a:lnSpc>
                <a:spcPct val="90000"/>
              </a:lnSpc>
            </a:pPr>
            <a:r>
              <a:rPr lang="es-ES" sz="2000" dirty="0" smtClean="0">
                <a:latin typeface="Franklin Gothic Demi" pitchFamily="34" charset="0"/>
              </a:rPr>
              <a:t>HUERTOS</a:t>
            </a:r>
          </a:p>
          <a:p>
            <a:pPr eaLnBrk="1" hangingPunct="1">
              <a:lnSpc>
                <a:spcPct val="90000"/>
              </a:lnSpc>
            </a:pPr>
            <a:r>
              <a:rPr lang="es-ES" sz="2000" dirty="0" smtClean="0">
                <a:latin typeface="Franklin Gothic Demi" pitchFamily="34" charset="0"/>
              </a:rPr>
              <a:t>+</a:t>
            </a:r>
          </a:p>
          <a:p>
            <a:pPr eaLnBrk="1" hangingPunct="1">
              <a:lnSpc>
                <a:spcPct val="90000"/>
              </a:lnSpc>
            </a:pPr>
            <a:r>
              <a:rPr lang="es-ES" sz="2000" dirty="0" smtClean="0">
                <a:latin typeface="Franklin Gothic Demi" pitchFamily="34" charset="0"/>
              </a:rPr>
              <a:t>CLAUSTROS</a:t>
            </a:r>
          </a:p>
          <a:p>
            <a:pPr eaLnBrk="1" hangingPunct="1">
              <a:lnSpc>
                <a:spcPct val="90000"/>
              </a:lnSpc>
            </a:pPr>
            <a:endParaRPr lang="es-ES" sz="1800" dirty="0" smtClean="0">
              <a:latin typeface="Franklin Gothic Book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 smtClean="0">
              <a:latin typeface="Franklin Gothic Book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000" dirty="0" smtClean="0">
              <a:solidFill>
                <a:schemeClr val="bg2"/>
              </a:solidFill>
              <a:latin typeface="Franklin Gothic Boo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Compases: </a:t>
            </a:r>
            <a:r>
              <a:rPr lang="es-ES" sz="1000" b="1" dirty="0" smtClean="0">
                <a:solidFill>
                  <a:schemeClr val="bg2"/>
                </a:solidFill>
                <a:latin typeface="Franklin Gothic Book" pitchFamily="34" charset="0"/>
              </a:rPr>
              <a:t>2.448 </a:t>
            </a: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m2</a:t>
            </a:r>
          </a:p>
          <a:p>
            <a:pPr eaLnBrk="1" hangingPunct="1">
              <a:lnSpc>
                <a:spcPct val="90000"/>
              </a:lnSpc>
            </a:pP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Anexo compas: </a:t>
            </a:r>
            <a:r>
              <a:rPr lang="es-ES" sz="1000" b="1" dirty="0" smtClean="0">
                <a:solidFill>
                  <a:schemeClr val="bg2"/>
                </a:solidFill>
                <a:latin typeface="Franklin Gothic Book" pitchFamily="34" charset="0"/>
              </a:rPr>
              <a:t>7.582</a:t>
            </a: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 m2</a:t>
            </a:r>
          </a:p>
          <a:p>
            <a:pPr eaLnBrk="1" hangingPunct="1">
              <a:lnSpc>
                <a:spcPct val="90000"/>
              </a:lnSpc>
            </a:pP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huertos: </a:t>
            </a:r>
            <a:r>
              <a:rPr lang="es-ES" sz="1000" b="1" dirty="0" smtClean="0">
                <a:solidFill>
                  <a:schemeClr val="bg2"/>
                </a:solidFill>
                <a:latin typeface="Franklin Gothic Book" pitchFamily="34" charset="0"/>
              </a:rPr>
              <a:t>10.646</a:t>
            </a: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 m2</a:t>
            </a:r>
          </a:p>
          <a:p>
            <a:pPr eaLnBrk="1" hangingPunct="1">
              <a:lnSpc>
                <a:spcPct val="90000"/>
              </a:lnSpc>
            </a:pP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Anexo huertos:</a:t>
            </a:r>
            <a:r>
              <a:rPr lang="es-ES" sz="1000" b="1" dirty="0" smtClean="0">
                <a:solidFill>
                  <a:schemeClr val="bg2"/>
                </a:solidFill>
                <a:latin typeface="Franklin Gothic Book" pitchFamily="34" charset="0"/>
              </a:rPr>
              <a:t>3.183</a:t>
            </a: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 m2</a:t>
            </a:r>
          </a:p>
          <a:p>
            <a:pPr eaLnBrk="1" hangingPunct="1">
              <a:lnSpc>
                <a:spcPct val="90000"/>
              </a:lnSpc>
            </a:pP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claustros: </a:t>
            </a:r>
            <a:r>
              <a:rPr lang="es-ES" sz="1000" b="1" dirty="0" smtClean="0">
                <a:solidFill>
                  <a:schemeClr val="bg2"/>
                </a:solidFill>
                <a:latin typeface="Franklin Gothic Book" pitchFamily="34" charset="0"/>
              </a:rPr>
              <a:t>6.323</a:t>
            </a: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 m2</a:t>
            </a:r>
          </a:p>
          <a:p>
            <a:pPr eaLnBrk="1" hangingPunct="1">
              <a:lnSpc>
                <a:spcPct val="90000"/>
              </a:lnSpc>
            </a:pP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Anexoclaustro:</a:t>
            </a:r>
            <a:r>
              <a:rPr lang="es-ES" sz="1000" b="1" dirty="0" smtClean="0">
                <a:solidFill>
                  <a:schemeClr val="bg2"/>
                </a:solidFill>
                <a:latin typeface="Franklin Gothic Book" pitchFamily="34" charset="0"/>
              </a:rPr>
              <a:t>10.133</a:t>
            </a:r>
            <a:r>
              <a:rPr lang="es-ES" sz="1000" dirty="0" smtClean="0">
                <a:solidFill>
                  <a:schemeClr val="bg2"/>
                </a:solidFill>
                <a:latin typeface="Franklin Gothic Book" pitchFamily="34" charset="0"/>
              </a:rPr>
              <a:t> m2</a:t>
            </a:r>
          </a:p>
          <a:p>
            <a:pPr eaLnBrk="1" hangingPunct="1">
              <a:lnSpc>
                <a:spcPct val="90000"/>
              </a:lnSpc>
            </a:pPr>
            <a:r>
              <a:rPr lang="es-ES" sz="1000" dirty="0" smtClean="0">
                <a:latin typeface="Franklin Gothic Book" pitchFamily="34" charset="0"/>
              </a:rPr>
              <a:t>TOTAL: </a:t>
            </a:r>
            <a:r>
              <a:rPr lang="es-ES" sz="1400" b="1" dirty="0" smtClean="0">
                <a:latin typeface="Franklin Gothic Book" pitchFamily="34" charset="0"/>
              </a:rPr>
              <a:t>40.312</a:t>
            </a:r>
            <a:r>
              <a:rPr lang="es-ES" sz="1000" dirty="0" smtClean="0">
                <a:latin typeface="Franklin Gothic Book" pitchFamily="34" charset="0"/>
              </a:rPr>
              <a:t> m2</a:t>
            </a:r>
          </a:p>
          <a:p>
            <a:pPr eaLnBrk="1" hangingPunct="1">
              <a:lnSpc>
                <a:spcPct val="90000"/>
              </a:lnSpc>
            </a:pPr>
            <a:endParaRPr lang="es-ES" sz="1000" dirty="0" smtClean="0">
              <a:latin typeface="Franklin Gothic Book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 smtClean="0">
              <a:latin typeface="Franklin Gothic Book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 smtClean="0">
              <a:latin typeface="Franklin Gothic Book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s-ES" sz="1800" dirty="0" smtClean="0">
              <a:latin typeface="Franklin Gothic Book" pitchFamily="34" charset="0"/>
            </a:endParaRPr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3041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0" descr="estilo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64724" y="347170"/>
            <a:ext cx="5452947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estilo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588224" y="4797154"/>
            <a:ext cx="2555776" cy="155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43739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istema de conventos como edifici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72" t="10200" r="1854" b="13357"/>
          <a:stretch/>
        </p:blipFill>
        <p:spPr bwMode="auto">
          <a:xfrm>
            <a:off x="2123728" y="332658"/>
            <a:ext cx="4824536" cy="605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5795765" y="4509914"/>
            <a:ext cx="39608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ctr">
              <a:spcBef>
                <a:spcPct val="20000"/>
              </a:spcBef>
            </a:pPr>
            <a:r>
              <a:rPr lang="es-ES" sz="7200" dirty="0">
                <a:latin typeface="Franklin Gothic Heavy" pitchFamily="34" charset="0"/>
              </a:rPr>
              <a:t>15 %</a:t>
            </a:r>
          </a:p>
          <a:p>
            <a:pPr algn="ctr">
              <a:spcBef>
                <a:spcPct val="20000"/>
              </a:spcBef>
            </a:pPr>
            <a:r>
              <a:rPr lang="es-ES" sz="1100" dirty="0">
                <a:latin typeface="Franklin Gothic Book" pitchFamily="34" charset="0"/>
              </a:rPr>
              <a:t>E. Libres  Conventuales:  </a:t>
            </a:r>
            <a:r>
              <a:rPr lang="es-ES" sz="1100" dirty="0">
                <a:latin typeface="Franklin Gothic Heavy" pitchFamily="34" charset="0"/>
              </a:rPr>
              <a:t>21.510 </a:t>
            </a:r>
            <a:r>
              <a:rPr lang="es-ES" sz="1100" dirty="0">
                <a:latin typeface="Franklin Gothic Book" pitchFamily="34" charset="0"/>
              </a:rPr>
              <a:t>m2</a:t>
            </a:r>
          </a:p>
          <a:p>
            <a:pPr algn="ctr">
              <a:spcBef>
                <a:spcPct val="20000"/>
              </a:spcBef>
            </a:pPr>
            <a:endParaRPr lang="es-ES" sz="1100" dirty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s-ES" sz="1100" dirty="0">
                <a:latin typeface="Franklin Gothic Book" pitchFamily="34" charset="0"/>
              </a:rPr>
              <a:t>E.  Libres  Urbanos:        </a:t>
            </a:r>
            <a:r>
              <a:rPr lang="es-ES" sz="1100" dirty="0">
                <a:latin typeface="Franklin Gothic Demi" pitchFamily="34" charset="0"/>
              </a:rPr>
              <a:t>163.195</a:t>
            </a:r>
            <a:r>
              <a:rPr lang="es-ES" sz="1100" dirty="0">
                <a:latin typeface="Franklin Gothic Book" pitchFamily="34" charset="0"/>
              </a:rPr>
              <a:t> m2</a:t>
            </a:r>
            <a:endParaRPr lang="es-ES" sz="4000" dirty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8790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 descr="alamed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3" t="11097" r="50000" b="12105"/>
          <a:stretch/>
        </p:blipFill>
        <p:spPr bwMode="auto">
          <a:xfrm>
            <a:off x="2177807" y="386444"/>
            <a:ext cx="4680520" cy="609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8476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 descr="proporcion copi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8" y="580732"/>
            <a:ext cx="8388425" cy="587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72484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berjeles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1" t="12370" r="4851" b="9969"/>
          <a:stretch/>
        </p:blipFill>
        <p:spPr bwMode="auto">
          <a:xfrm>
            <a:off x="223485" y="474521"/>
            <a:ext cx="8689281" cy="583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79993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laustros b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1" y="657225"/>
            <a:ext cx="810101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08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uertos b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7225"/>
            <a:ext cx="8459788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7028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498476" y="5664202"/>
            <a:ext cx="2195513" cy="511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25603" name="Picture 5" descr="monjas por convent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57054" y="361685"/>
            <a:ext cx="4905250" cy="594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5492969" y="4005117"/>
            <a:ext cx="3529013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ctr">
              <a:spcBef>
                <a:spcPct val="20000"/>
              </a:spcBef>
            </a:pPr>
            <a:r>
              <a:rPr lang="es-ES" sz="2400" dirty="0">
                <a:latin typeface="Franklin Gothic Demi" pitchFamily="34" charset="0"/>
              </a:rPr>
              <a:t>MONJAS</a:t>
            </a:r>
          </a:p>
          <a:p>
            <a:pPr algn="ctr">
              <a:spcBef>
                <a:spcPct val="20000"/>
              </a:spcBef>
            </a:pPr>
            <a:endParaRPr lang="es-ES" sz="2400" dirty="0"/>
          </a:p>
          <a:p>
            <a:pPr algn="ctr">
              <a:spcBef>
                <a:spcPct val="20000"/>
              </a:spcBef>
            </a:pPr>
            <a:endParaRPr lang="es-ES" sz="3200" dirty="0"/>
          </a:p>
        </p:txBody>
      </p:sp>
      <p:pic>
        <p:nvPicPr>
          <p:cNvPr id="25605" name="Picture 9" descr="monjas por convent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198660" y="4383314"/>
            <a:ext cx="2305050" cy="195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3" descr="9_MAPA_EVOLUCION_MONJA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59"/>
          <a:stretch/>
        </p:blipFill>
        <p:spPr bwMode="auto">
          <a:xfrm>
            <a:off x="6433984" y="5556192"/>
            <a:ext cx="2710017" cy="123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7086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7" y="1019177"/>
            <a:ext cx="9039225" cy="183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2 Imagen" descr="logo eddea iddip.jpg"/>
          <p:cNvPicPr>
            <a:picLocks noChangeAspect="1"/>
          </p:cNvPicPr>
          <p:nvPr/>
        </p:nvPicPr>
        <p:blipFill>
          <a:blip r:embed="rId3" cstate="print"/>
          <a:srcRect t="-10656"/>
          <a:stretch>
            <a:fillRect/>
          </a:stretch>
        </p:blipFill>
        <p:spPr>
          <a:xfrm>
            <a:off x="7941364" y="1"/>
            <a:ext cx="1202636" cy="55525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40" y="2928936"/>
            <a:ext cx="9077325" cy="292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98476" y="5664202"/>
            <a:ext cx="2195513" cy="511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26627" name="Picture 4" descr="superficie construida por monj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79714" y="491445"/>
            <a:ext cx="4765845" cy="58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5796136" y="4005064"/>
            <a:ext cx="3529013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ctr">
              <a:spcBef>
                <a:spcPct val="20000"/>
              </a:spcBef>
            </a:pPr>
            <a:r>
              <a:rPr lang="es-ES" sz="2400" dirty="0">
                <a:latin typeface="Franklin Gothic Demi" pitchFamily="34" charset="0"/>
              </a:rPr>
              <a:t>M2 / MONJA</a:t>
            </a:r>
          </a:p>
          <a:p>
            <a:pPr algn="ctr">
              <a:spcBef>
                <a:spcPct val="20000"/>
              </a:spcBef>
            </a:pPr>
            <a:endParaRPr lang="es-ES" sz="3200" dirty="0"/>
          </a:p>
          <a:p>
            <a:pPr algn="ctr">
              <a:spcBef>
                <a:spcPct val="20000"/>
              </a:spcBef>
            </a:pPr>
            <a:endParaRPr lang="es-ES" sz="3200" dirty="0"/>
          </a:p>
        </p:txBody>
      </p:sp>
      <p:pic>
        <p:nvPicPr>
          <p:cNvPr id="26629" name="Picture 8" descr="superficie construida por monj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372202" y="4437112"/>
            <a:ext cx="1597025" cy="153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11787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5_MAPA_ACUSTIC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148237" y="380157"/>
            <a:ext cx="4752528" cy="606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01650" y="5876927"/>
            <a:ext cx="1874838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6805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5_MAPA_ACUSTIC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67362" y="476672"/>
            <a:ext cx="4940427" cy="606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01650" y="5876927"/>
            <a:ext cx="1874838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9536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01650" y="5876927"/>
            <a:ext cx="1874838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000894" y="2644170"/>
            <a:ext cx="1929653" cy="156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0" rIns="91418" bIns="45710">
            <a:spAutoFit/>
          </a:bodyPr>
          <a:lstStyle/>
          <a:p>
            <a:pPr algn="ctr"/>
            <a:r>
              <a:rPr lang="es-ES" sz="2400" dirty="0" smtClean="0">
                <a:latin typeface="Franklin Gothic Demi" pitchFamily="34" charset="0"/>
              </a:rPr>
              <a:t>¿QUE </a:t>
            </a:r>
            <a:r>
              <a:rPr lang="es-ES" sz="2400" dirty="0">
                <a:latin typeface="Franklin Gothic Demi" pitchFamily="34" charset="0"/>
              </a:rPr>
              <a:t>PODEMOS HACER NOSOTROS</a:t>
            </a:r>
            <a:r>
              <a:rPr lang="es-ES" sz="2400" dirty="0" smtClean="0">
                <a:latin typeface="Franklin Gothic Demi" pitchFamily="34" charset="0"/>
              </a:rPr>
              <a:t>?</a:t>
            </a:r>
            <a:endParaRPr lang="es-ES" sz="2400" dirty="0">
              <a:latin typeface="Franklin Gothic Demi" pitchFamily="34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2081912" y="277902"/>
            <a:ext cx="7062088" cy="6067468"/>
            <a:chOff x="2081912" y="277901"/>
            <a:chExt cx="7062088" cy="6067468"/>
          </a:xfrm>
        </p:grpSpPr>
        <p:pic>
          <p:nvPicPr>
            <p:cNvPr id="32770" name="Picture 2" descr="5_MAPA_ACUSTIC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2081912" y="277901"/>
              <a:ext cx="4792717" cy="6067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642843" y="4572008"/>
              <a:ext cx="250115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s-ES" sz="2400" dirty="0" smtClean="0">
                  <a:latin typeface="Franklin Gothic Demi" pitchFamily="34" charset="0"/>
                </a:rPr>
                <a:t>Software: </a:t>
              </a:r>
            </a:p>
            <a:p>
              <a:pPr algn="ctr"/>
              <a:r>
                <a:rPr lang="es-ES" sz="2400" dirty="0" smtClean="0">
                  <a:latin typeface="Franklin Gothic Demi" pitchFamily="34" charset="0"/>
                </a:rPr>
                <a:t>Una red  serena</a:t>
              </a:r>
              <a:endParaRPr lang="es-ES" sz="2400" dirty="0">
                <a:latin typeface="Franklin Gothic Demi" pitchFamily="34" charset="0"/>
              </a:endParaRPr>
            </a:p>
          </p:txBody>
        </p:sp>
      </p:grpSp>
      <p:pic>
        <p:nvPicPr>
          <p:cNvPr id="9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87556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4_MAPA_INFLUENCIA_CONJ_HISTORIC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06195" y="333635"/>
            <a:ext cx="5069588" cy="61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2" name="Rectangle 28"/>
          <p:cNvSpPr>
            <a:spLocks noChangeArrowheads="1"/>
          </p:cNvSpPr>
          <p:nvPr/>
        </p:nvSpPr>
        <p:spPr bwMode="auto">
          <a:xfrm>
            <a:off x="1474665" y="6266141"/>
            <a:ext cx="74898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dirty="0">
                <a:latin typeface="Franklin Gothic Demi" pitchFamily="34" charset="0"/>
              </a:rPr>
              <a:t>1.   RED TURÍSTICA – RETIROS SERENOS 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>
                <a:latin typeface="Franklin Gothic Book" pitchFamily="34" charset="0"/>
              </a:rPr>
              <a:t>Generación de un sistema de hospedajes serenos + </a:t>
            </a:r>
            <a:r>
              <a:rPr lang="es-ES" sz="900" dirty="0" err="1">
                <a:latin typeface="Franklin Gothic Book" pitchFamily="34" charset="0"/>
              </a:rPr>
              <a:t>slow</a:t>
            </a:r>
            <a:r>
              <a:rPr lang="es-ES" sz="900" dirty="0">
                <a:latin typeface="Franklin Gothic Book" pitchFamily="34" charset="0"/>
              </a:rPr>
              <a:t> </a:t>
            </a:r>
            <a:r>
              <a:rPr lang="es-ES" sz="900" dirty="0" err="1">
                <a:latin typeface="Franklin Gothic Book" pitchFamily="34" charset="0"/>
              </a:rPr>
              <a:t>food</a:t>
            </a:r>
            <a:r>
              <a:rPr lang="es-ES" sz="900" dirty="0">
                <a:latin typeface="Franklin Gothic Book" pitchFamily="34" charset="0"/>
              </a:rPr>
              <a:t>, destinados a turistas en el entorno de los conventos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69094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4_MAPA_INFLUENCIA_CONJ_HISTORIC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65867" y="390183"/>
            <a:ext cx="5018768" cy="61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Rectangle 15"/>
          <p:cNvSpPr>
            <a:spLocks noChangeArrowheads="1"/>
          </p:cNvSpPr>
          <p:nvPr/>
        </p:nvSpPr>
        <p:spPr bwMode="auto">
          <a:xfrm>
            <a:off x="501651" y="5805489"/>
            <a:ext cx="2557463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9722" name="Rectangle 28"/>
          <p:cNvSpPr>
            <a:spLocks noChangeArrowheads="1"/>
          </p:cNvSpPr>
          <p:nvPr/>
        </p:nvSpPr>
        <p:spPr bwMode="auto">
          <a:xfrm>
            <a:off x="1474665" y="6266141"/>
            <a:ext cx="74898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dirty="0">
                <a:latin typeface="Franklin Gothic Demi" pitchFamily="34" charset="0"/>
              </a:rPr>
              <a:t>1.   RED TURÍSTICA – RETIROS SERENOS 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>
                <a:latin typeface="Franklin Gothic Book" pitchFamily="34" charset="0"/>
              </a:rPr>
              <a:t>Generación de un sistema de hospedajes serenos + </a:t>
            </a:r>
            <a:r>
              <a:rPr lang="es-ES" sz="900" dirty="0" err="1">
                <a:latin typeface="Franklin Gothic Book" pitchFamily="34" charset="0"/>
              </a:rPr>
              <a:t>slow</a:t>
            </a:r>
            <a:r>
              <a:rPr lang="es-ES" sz="900" dirty="0">
                <a:latin typeface="Franklin Gothic Book" pitchFamily="34" charset="0"/>
              </a:rPr>
              <a:t> </a:t>
            </a:r>
            <a:r>
              <a:rPr lang="es-ES" sz="900" dirty="0" err="1">
                <a:latin typeface="Franklin Gothic Book" pitchFamily="34" charset="0"/>
              </a:rPr>
              <a:t>food</a:t>
            </a:r>
            <a:r>
              <a:rPr lang="es-ES" sz="900" dirty="0">
                <a:latin typeface="Franklin Gothic Book" pitchFamily="34" charset="0"/>
              </a:rPr>
              <a:t>, destinados a turistas en el entorno de los conventos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3635896" y="2240192"/>
            <a:ext cx="74614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5470005" y="2624823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5805661" y="254045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3673205" y="2567446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5401575" y="4094619"/>
            <a:ext cx="74614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4951090" y="3246667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5354745" y="374672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5" name="Oval 11"/>
          <p:cNvSpPr>
            <a:spLocks noChangeArrowheads="1"/>
          </p:cNvSpPr>
          <p:nvPr/>
        </p:nvSpPr>
        <p:spPr bwMode="auto">
          <a:xfrm>
            <a:off x="5582716" y="4221090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5059579" y="4509121"/>
            <a:ext cx="74614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7" name="Oval 13"/>
          <p:cNvSpPr>
            <a:spLocks noChangeArrowheads="1"/>
          </p:cNvSpPr>
          <p:nvPr/>
        </p:nvSpPr>
        <p:spPr bwMode="auto">
          <a:xfrm>
            <a:off x="5199965" y="5066136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8" name="Oval 14"/>
          <p:cNvSpPr>
            <a:spLocks noChangeArrowheads="1"/>
          </p:cNvSpPr>
          <p:nvPr/>
        </p:nvSpPr>
        <p:spPr bwMode="auto">
          <a:xfrm>
            <a:off x="4644008" y="5158209"/>
            <a:ext cx="74614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16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9057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4_MAPA_INFLUENCIA_CONJ_HISTORIC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81619" y="206571"/>
            <a:ext cx="5042379" cy="61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2" name="Rectangle 28"/>
          <p:cNvSpPr>
            <a:spLocks noChangeArrowheads="1"/>
          </p:cNvSpPr>
          <p:nvPr/>
        </p:nvSpPr>
        <p:spPr bwMode="auto">
          <a:xfrm>
            <a:off x="1474665" y="6266141"/>
            <a:ext cx="74898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dirty="0">
                <a:latin typeface="Franklin Gothic Demi" pitchFamily="34" charset="0"/>
              </a:rPr>
              <a:t>1.   RED TURÍSTICA – RETIROS SERENOS 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>
                <a:latin typeface="Franklin Gothic Book" pitchFamily="34" charset="0"/>
              </a:rPr>
              <a:t>Generación de un sistema de hospedajes serenos + </a:t>
            </a:r>
            <a:r>
              <a:rPr lang="es-ES" sz="900" dirty="0" err="1">
                <a:latin typeface="Franklin Gothic Book" pitchFamily="34" charset="0"/>
              </a:rPr>
              <a:t>slow</a:t>
            </a:r>
            <a:r>
              <a:rPr lang="es-ES" sz="900" dirty="0">
                <a:latin typeface="Franklin Gothic Book" pitchFamily="34" charset="0"/>
              </a:rPr>
              <a:t> </a:t>
            </a:r>
            <a:r>
              <a:rPr lang="es-ES" sz="900" dirty="0" err="1">
                <a:latin typeface="Franklin Gothic Book" pitchFamily="34" charset="0"/>
              </a:rPr>
              <a:t>food</a:t>
            </a:r>
            <a:r>
              <a:rPr lang="es-ES" sz="900" dirty="0">
                <a:latin typeface="Franklin Gothic Book" pitchFamily="34" charset="0"/>
              </a:rPr>
              <a:t>, destinados a turistas en el entorno de los conventos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3635896" y="2240192"/>
            <a:ext cx="74614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5470005" y="2624823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5805661" y="254045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3673205" y="2567446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5401575" y="4094619"/>
            <a:ext cx="74614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4951090" y="3246667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5354745" y="374672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5" name="Oval 11"/>
          <p:cNvSpPr>
            <a:spLocks noChangeArrowheads="1"/>
          </p:cNvSpPr>
          <p:nvPr/>
        </p:nvSpPr>
        <p:spPr bwMode="auto">
          <a:xfrm>
            <a:off x="5582716" y="4221090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5059579" y="4509121"/>
            <a:ext cx="74614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7" name="Oval 13"/>
          <p:cNvSpPr>
            <a:spLocks noChangeArrowheads="1"/>
          </p:cNvSpPr>
          <p:nvPr/>
        </p:nvSpPr>
        <p:spPr bwMode="auto">
          <a:xfrm>
            <a:off x="5199965" y="5066136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48" name="Oval 14"/>
          <p:cNvSpPr>
            <a:spLocks noChangeArrowheads="1"/>
          </p:cNvSpPr>
          <p:nvPr/>
        </p:nvSpPr>
        <p:spPr bwMode="auto">
          <a:xfrm>
            <a:off x="4644008" y="5158209"/>
            <a:ext cx="74614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15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171918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_MAPA_INFLUENCIA_CENTROS_CULTURA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279728" y="364472"/>
            <a:ext cx="5544616" cy="60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510523" y="6273264"/>
            <a:ext cx="7489825" cy="576263"/>
          </a:xfrm>
          <a:noFill/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s-ES" sz="1800" dirty="0" smtClean="0">
                <a:latin typeface="Franklin Gothic Demi" pitchFamily="34" charset="0"/>
              </a:rPr>
              <a:t>2.   RED CULTURAL – RETIROS CREATIVOS</a:t>
            </a:r>
          </a:p>
          <a:p>
            <a:pPr algn="r" eaLnBrk="1" hangingPunct="1">
              <a:lnSpc>
                <a:spcPct val="80000"/>
              </a:lnSpc>
            </a:pPr>
            <a:r>
              <a:rPr lang="es-ES" sz="900" dirty="0" smtClean="0">
                <a:latin typeface="Franklin Gothic Book" pitchFamily="34" charset="0"/>
              </a:rPr>
              <a:t>Generación de un sistema de hospedajes  destinadas a albergar residencias para clases creativas que dinamicen la sociedad sevillana.  Un </a:t>
            </a:r>
            <a:r>
              <a:rPr lang="es-ES" sz="900" dirty="0" err="1" smtClean="0">
                <a:latin typeface="Franklin Gothic Book" pitchFamily="34" charset="0"/>
              </a:rPr>
              <a:t>cluster</a:t>
            </a:r>
            <a:r>
              <a:rPr lang="es-ES" sz="900" dirty="0" smtClean="0">
                <a:latin typeface="Franklin Gothic Book" pitchFamily="34" charset="0"/>
              </a:rPr>
              <a:t> para artistas, músicos, investigadores, especialistas en nuevas </a:t>
            </a:r>
            <a:r>
              <a:rPr lang="es-ES" sz="900" dirty="0" err="1" smtClean="0">
                <a:latin typeface="Franklin Gothic Book" pitchFamily="34" charset="0"/>
              </a:rPr>
              <a:t>técnologias</a:t>
            </a:r>
            <a:r>
              <a:rPr lang="es-ES" sz="900" dirty="0" smtClean="0">
                <a:latin typeface="Franklin Gothic Book" pitchFamily="34" charset="0"/>
              </a:rPr>
              <a:t>, </a:t>
            </a:r>
            <a:r>
              <a:rPr lang="es-ES" sz="900" dirty="0" err="1" smtClean="0">
                <a:latin typeface="Franklin Gothic Book" pitchFamily="34" charset="0"/>
              </a:rPr>
              <a:t>etc</a:t>
            </a:r>
            <a:r>
              <a:rPr lang="es-ES" sz="900" dirty="0" smtClean="0">
                <a:latin typeface="Franklin Gothic Book" pitchFamily="34" charset="0"/>
              </a:rPr>
              <a:t>, con hospedaje + talleres+ espacios expositivos.</a:t>
            </a:r>
          </a:p>
          <a:p>
            <a:pPr algn="r" eaLnBrk="1" hangingPunct="1">
              <a:lnSpc>
                <a:spcPct val="80000"/>
              </a:lnSpc>
            </a:pPr>
            <a:endParaRPr lang="es-ES" sz="1600" dirty="0" smtClean="0">
              <a:latin typeface="Franklin Gothic Demi" pitchFamily="34" charset="0"/>
            </a:endParaRPr>
          </a:p>
          <a:p>
            <a:pPr algn="r" eaLnBrk="1" hangingPunct="1">
              <a:lnSpc>
                <a:spcPct val="80000"/>
              </a:lnSpc>
            </a:pPr>
            <a:endParaRPr lang="es-ES" sz="2800" dirty="0" smtClean="0"/>
          </a:p>
          <a:p>
            <a:pPr algn="r" eaLnBrk="1" hangingPunct="1">
              <a:lnSpc>
                <a:spcPct val="80000"/>
              </a:lnSpc>
            </a:pPr>
            <a:endParaRPr lang="es-ES" sz="2800" dirty="0" smtClean="0"/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501650" y="5949952"/>
            <a:ext cx="263048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77076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_MAPA_INFLUENCIA_CENTROS_CULTURA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835696" y="215262"/>
            <a:ext cx="4981904" cy="60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510523" y="6273264"/>
            <a:ext cx="7489825" cy="576263"/>
          </a:xfrm>
          <a:noFill/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s-ES" sz="1800" dirty="0" smtClean="0">
                <a:latin typeface="Franklin Gothic Demi" pitchFamily="34" charset="0"/>
              </a:rPr>
              <a:t>2.   RED CULTURAL – RETIROS CREATIVOS</a:t>
            </a:r>
          </a:p>
          <a:p>
            <a:pPr algn="r" eaLnBrk="1" hangingPunct="1">
              <a:lnSpc>
                <a:spcPct val="80000"/>
              </a:lnSpc>
            </a:pPr>
            <a:r>
              <a:rPr lang="es-ES" sz="900" dirty="0" smtClean="0">
                <a:latin typeface="Franklin Gothic Book" pitchFamily="34" charset="0"/>
              </a:rPr>
              <a:t>Generación de un sistema de hospedajes  destinadas a albergar residencias para clases creativas que dinamicen la sociedad sevillana.  Un </a:t>
            </a:r>
            <a:r>
              <a:rPr lang="es-ES" sz="900" dirty="0" err="1" smtClean="0">
                <a:latin typeface="Franklin Gothic Book" pitchFamily="34" charset="0"/>
              </a:rPr>
              <a:t>cluster</a:t>
            </a:r>
            <a:r>
              <a:rPr lang="es-ES" sz="900" dirty="0" smtClean="0">
                <a:latin typeface="Franklin Gothic Book" pitchFamily="34" charset="0"/>
              </a:rPr>
              <a:t> para artistas, músicos, investigadores, especialistas en nuevas </a:t>
            </a:r>
            <a:r>
              <a:rPr lang="es-ES" sz="900" dirty="0" err="1" smtClean="0">
                <a:latin typeface="Franklin Gothic Book" pitchFamily="34" charset="0"/>
              </a:rPr>
              <a:t>técnologias</a:t>
            </a:r>
            <a:r>
              <a:rPr lang="es-ES" sz="900" dirty="0" smtClean="0">
                <a:latin typeface="Franklin Gothic Book" pitchFamily="34" charset="0"/>
              </a:rPr>
              <a:t>, </a:t>
            </a:r>
            <a:r>
              <a:rPr lang="es-ES" sz="900" dirty="0" err="1" smtClean="0">
                <a:latin typeface="Franklin Gothic Book" pitchFamily="34" charset="0"/>
              </a:rPr>
              <a:t>etc</a:t>
            </a:r>
            <a:r>
              <a:rPr lang="es-ES" sz="900" dirty="0" smtClean="0">
                <a:latin typeface="Franklin Gothic Book" pitchFamily="34" charset="0"/>
              </a:rPr>
              <a:t>, con hospedaje + talleres+ espacios expositivos.</a:t>
            </a:r>
          </a:p>
          <a:p>
            <a:pPr algn="r" eaLnBrk="1" hangingPunct="1">
              <a:lnSpc>
                <a:spcPct val="80000"/>
              </a:lnSpc>
            </a:pPr>
            <a:endParaRPr lang="es-ES" sz="1600" dirty="0" smtClean="0">
              <a:latin typeface="Franklin Gothic Demi" pitchFamily="34" charset="0"/>
            </a:endParaRPr>
          </a:p>
          <a:p>
            <a:pPr algn="r" eaLnBrk="1" hangingPunct="1">
              <a:lnSpc>
                <a:spcPct val="80000"/>
              </a:lnSpc>
            </a:pPr>
            <a:endParaRPr lang="es-ES" sz="2800" dirty="0" smtClean="0"/>
          </a:p>
          <a:p>
            <a:pPr algn="r" eaLnBrk="1" hangingPunct="1">
              <a:lnSpc>
                <a:spcPct val="80000"/>
              </a:lnSpc>
            </a:pPr>
            <a:endParaRPr lang="es-ES" sz="2800" dirty="0" smtClean="0"/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501650" y="5949952"/>
            <a:ext cx="263048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3897374" y="848589"/>
            <a:ext cx="74614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5470005" y="2624823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5" name="Oval 6"/>
          <p:cNvSpPr>
            <a:spLocks noChangeArrowheads="1"/>
          </p:cNvSpPr>
          <p:nvPr/>
        </p:nvSpPr>
        <p:spPr bwMode="auto">
          <a:xfrm>
            <a:off x="5829411" y="254045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3778655" y="1893084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5401575" y="4094619"/>
            <a:ext cx="74614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704043" y="2534171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5354745" y="374672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0" name="Oval 11"/>
          <p:cNvSpPr>
            <a:spLocks noChangeArrowheads="1"/>
          </p:cNvSpPr>
          <p:nvPr/>
        </p:nvSpPr>
        <p:spPr bwMode="auto">
          <a:xfrm>
            <a:off x="5637641" y="4172832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5211840" y="5042386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1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281062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_MAPA_INFLUENCIA_CENTROS_CULTURA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671212" y="206569"/>
            <a:ext cx="5187117" cy="60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510523" y="6273264"/>
            <a:ext cx="7489825" cy="576263"/>
          </a:xfrm>
          <a:noFill/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s-ES" sz="1800" dirty="0" smtClean="0">
                <a:latin typeface="Franklin Gothic Demi" pitchFamily="34" charset="0"/>
              </a:rPr>
              <a:t>2.   RED CULTURAL – RETIROS CREATIVOS</a:t>
            </a:r>
          </a:p>
          <a:p>
            <a:pPr algn="r" eaLnBrk="1" hangingPunct="1">
              <a:lnSpc>
                <a:spcPct val="80000"/>
              </a:lnSpc>
            </a:pPr>
            <a:r>
              <a:rPr lang="es-ES" sz="900" dirty="0" smtClean="0">
                <a:latin typeface="Franklin Gothic Book" pitchFamily="34" charset="0"/>
              </a:rPr>
              <a:t>Generación de un sistema de hospedajes  destinadas a albergar residencias para clases creativas que dinamicen la sociedad sevillana.  Un </a:t>
            </a:r>
            <a:r>
              <a:rPr lang="es-ES" sz="900" dirty="0" err="1" smtClean="0">
                <a:latin typeface="Franklin Gothic Book" pitchFamily="34" charset="0"/>
              </a:rPr>
              <a:t>cluster</a:t>
            </a:r>
            <a:r>
              <a:rPr lang="es-ES" sz="900" dirty="0" smtClean="0">
                <a:latin typeface="Franklin Gothic Book" pitchFamily="34" charset="0"/>
              </a:rPr>
              <a:t> para artistas, músicos, investigadores, especialistas en nuevas </a:t>
            </a:r>
            <a:r>
              <a:rPr lang="es-ES" sz="900" dirty="0" err="1" smtClean="0">
                <a:latin typeface="Franklin Gothic Book" pitchFamily="34" charset="0"/>
              </a:rPr>
              <a:t>técnologias</a:t>
            </a:r>
            <a:r>
              <a:rPr lang="es-ES" sz="900" dirty="0" smtClean="0">
                <a:latin typeface="Franklin Gothic Book" pitchFamily="34" charset="0"/>
              </a:rPr>
              <a:t>, </a:t>
            </a:r>
            <a:r>
              <a:rPr lang="es-ES" sz="900" dirty="0" err="1" smtClean="0">
                <a:latin typeface="Franklin Gothic Book" pitchFamily="34" charset="0"/>
              </a:rPr>
              <a:t>etc</a:t>
            </a:r>
            <a:r>
              <a:rPr lang="es-ES" sz="900" dirty="0" smtClean="0">
                <a:latin typeface="Franklin Gothic Book" pitchFamily="34" charset="0"/>
              </a:rPr>
              <a:t>, con hospedaje + talleres+ espacios expositivos.</a:t>
            </a:r>
          </a:p>
          <a:p>
            <a:pPr algn="r" eaLnBrk="1" hangingPunct="1">
              <a:lnSpc>
                <a:spcPct val="80000"/>
              </a:lnSpc>
            </a:pPr>
            <a:endParaRPr lang="es-ES" sz="1600" dirty="0" smtClean="0">
              <a:latin typeface="Franklin Gothic Demi" pitchFamily="34" charset="0"/>
            </a:endParaRPr>
          </a:p>
          <a:p>
            <a:pPr algn="r" eaLnBrk="1" hangingPunct="1">
              <a:lnSpc>
                <a:spcPct val="80000"/>
              </a:lnSpc>
            </a:pPr>
            <a:endParaRPr lang="es-ES" sz="2800" dirty="0" smtClean="0"/>
          </a:p>
          <a:p>
            <a:pPr algn="r" eaLnBrk="1" hangingPunct="1">
              <a:lnSpc>
                <a:spcPct val="80000"/>
              </a:lnSpc>
            </a:pPr>
            <a:endParaRPr lang="es-ES" sz="2800" dirty="0" smtClean="0"/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501650" y="5949952"/>
            <a:ext cx="2630488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3897374" y="848589"/>
            <a:ext cx="74614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5470005" y="2624823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5" name="Oval 6"/>
          <p:cNvSpPr>
            <a:spLocks noChangeArrowheads="1"/>
          </p:cNvSpPr>
          <p:nvPr/>
        </p:nvSpPr>
        <p:spPr bwMode="auto">
          <a:xfrm>
            <a:off x="5829411" y="254045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6" name="Oval 7"/>
          <p:cNvSpPr>
            <a:spLocks noChangeArrowheads="1"/>
          </p:cNvSpPr>
          <p:nvPr/>
        </p:nvSpPr>
        <p:spPr bwMode="auto">
          <a:xfrm>
            <a:off x="3778655" y="1893084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7" name="Oval 8"/>
          <p:cNvSpPr>
            <a:spLocks noChangeArrowheads="1"/>
          </p:cNvSpPr>
          <p:nvPr/>
        </p:nvSpPr>
        <p:spPr bwMode="auto">
          <a:xfrm>
            <a:off x="5401575" y="4094619"/>
            <a:ext cx="74614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3704043" y="2534171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5354745" y="374672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0" name="Oval 11"/>
          <p:cNvSpPr>
            <a:spLocks noChangeArrowheads="1"/>
          </p:cNvSpPr>
          <p:nvPr/>
        </p:nvSpPr>
        <p:spPr bwMode="auto">
          <a:xfrm>
            <a:off x="5637641" y="4172832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5211840" y="5042386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1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13972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966789"/>
            <a:ext cx="91059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Imagen" descr="logo eddea iddip.jpg"/>
          <p:cNvPicPr>
            <a:picLocks noChangeAspect="1"/>
          </p:cNvPicPr>
          <p:nvPr/>
        </p:nvPicPr>
        <p:blipFill>
          <a:blip r:embed="rId3" cstate="print"/>
          <a:srcRect t="-10656"/>
          <a:stretch>
            <a:fillRect/>
          </a:stretch>
        </p:blipFill>
        <p:spPr>
          <a:xfrm>
            <a:off x="7941364" y="1"/>
            <a:ext cx="1202636" cy="5552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3_MAPA_INFLUENCIA_ESPACIOS_LIBR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28753" y="260648"/>
            <a:ext cx="5238551" cy="626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01651" y="5876927"/>
            <a:ext cx="2665413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1528744" y="6200965"/>
            <a:ext cx="74898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spcBef>
                <a:spcPct val="20000"/>
              </a:spcBef>
            </a:pPr>
            <a:r>
              <a:rPr lang="es-ES" dirty="0" smtClean="0">
                <a:latin typeface="Franklin Gothic Demi" pitchFamily="34" charset="0"/>
              </a:rPr>
              <a:t>3.  RED </a:t>
            </a:r>
            <a:r>
              <a:rPr lang="es-ES" dirty="0">
                <a:latin typeface="Franklin Gothic Demi" pitchFamily="34" charset="0"/>
              </a:rPr>
              <a:t>DE ESPACIOS </a:t>
            </a:r>
            <a:r>
              <a:rPr lang="es-ES" dirty="0" smtClean="0">
                <a:latin typeface="Franklin Gothic Demi" pitchFamily="34" charset="0"/>
              </a:rPr>
              <a:t>LIBRES</a:t>
            </a:r>
          </a:p>
          <a:p>
            <a:pPr algn="r">
              <a:spcBef>
                <a:spcPct val="20000"/>
              </a:spcBef>
            </a:pPr>
            <a:r>
              <a:rPr lang="es-ES" sz="1000" dirty="0" smtClean="0">
                <a:latin typeface="Franklin Gothic Book" pitchFamily="34" charset="0"/>
              </a:rPr>
              <a:t>La integración de los espacios libres conventuales  en la red de espacios libres del centro de Sevilla se torna una cuestión estratégica para el equilibrio de deficiencias existentes y la emergencia de nuevas propiedades urbanas.</a:t>
            </a:r>
            <a:endParaRPr lang="es-ES" sz="3200" dirty="0" smtClean="0"/>
          </a:p>
          <a:p>
            <a:pPr algn="r">
              <a:spcBef>
                <a:spcPct val="20000"/>
              </a:spcBef>
            </a:pPr>
            <a:endParaRPr lang="es-ES" sz="3200" dirty="0"/>
          </a:p>
        </p:txBody>
      </p:sp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86006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3_MAPA_INFLUENCIA_ESPACIOS_LIBR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24932" y="205265"/>
            <a:ext cx="5178977" cy="626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01651" y="5876927"/>
            <a:ext cx="2665413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1528744" y="6200965"/>
            <a:ext cx="74898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spcBef>
                <a:spcPct val="20000"/>
              </a:spcBef>
            </a:pPr>
            <a:r>
              <a:rPr lang="es-ES" dirty="0" smtClean="0">
                <a:latin typeface="Franklin Gothic Demi" pitchFamily="34" charset="0"/>
              </a:rPr>
              <a:t>3.  RED </a:t>
            </a:r>
            <a:r>
              <a:rPr lang="es-ES" dirty="0">
                <a:latin typeface="Franklin Gothic Demi" pitchFamily="34" charset="0"/>
              </a:rPr>
              <a:t>DE ESPACIOS </a:t>
            </a:r>
            <a:r>
              <a:rPr lang="es-ES" dirty="0" smtClean="0">
                <a:latin typeface="Franklin Gothic Demi" pitchFamily="34" charset="0"/>
              </a:rPr>
              <a:t>LIBRES</a:t>
            </a:r>
          </a:p>
          <a:p>
            <a:pPr algn="r">
              <a:spcBef>
                <a:spcPct val="20000"/>
              </a:spcBef>
            </a:pPr>
            <a:r>
              <a:rPr lang="es-ES" sz="1000" dirty="0" smtClean="0">
                <a:latin typeface="Franklin Gothic Book" pitchFamily="34" charset="0"/>
              </a:rPr>
              <a:t>La integración de los espacios libres conventuales  en la red de espacios libres del centro de Sevilla se torna una cuestión estratégica para el equilibrio de deficiencias existentes y la emergencia de nuevas propiedades urbanas.</a:t>
            </a:r>
            <a:endParaRPr lang="es-ES" sz="3200" dirty="0" smtClean="0"/>
          </a:p>
          <a:p>
            <a:pPr algn="r">
              <a:spcBef>
                <a:spcPct val="20000"/>
              </a:spcBef>
            </a:pPr>
            <a:endParaRPr lang="es-ES" sz="3200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897374" y="848589"/>
            <a:ext cx="74614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66780" y="188120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80293" y="2522296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979490" y="3224746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5101603" y="4448989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2276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3_MAPA_INFLUENCIA_ESPACIOS_LIBR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631220" y="182635"/>
            <a:ext cx="5193279" cy="626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01651" y="5876927"/>
            <a:ext cx="2665413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1528744" y="6200965"/>
            <a:ext cx="74898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spcBef>
                <a:spcPct val="20000"/>
              </a:spcBef>
            </a:pPr>
            <a:r>
              <a:rPr lang="es-ES" dirty="0" smtClean="0">
                <a:latin typeface="Franklin Gothic Demi" pitchFamily="34" charset="0"/>
              </a:rPr>
              <a:t>3.  RED </a:t>
            </a:r>
            <a:r>
              <a:rPr lang="es-ES" dirty="0">
                <a:latin typeface="Franklin Gothic Demi" pitchFamily="34" charset="0"/>
              </a:rPr>
              <a:t>DE ESPACIOS </a:t>
            </a:r>
            <a:r>
              <a:rPr lang="es-ES" dirty="0" smtClean="0">
                <a:latin typeface="Franklin Gothic Demi" pitchFamily="34" charset="0"/>
              </a:rPr>
              <a:t>LIBRES</a:t>
            </a:r>
          </a:p>
          <a:p>
            <a:pPr algn="r">
              <a:spcBef>
                <a:spcPct val="20000"/>
              </a:spcBef>
            </a:pPr>
            <a:r>
              <a:rPr lang="es-ES" sz="1000" dirty="0" smtClean="0">
                <a:latin typeface="Franklin Gothic Book" pitchFamily="34" charset="0"/>
              </a:rPr>
              <a:t>La integración de los espacios libres conventuales  en la red de espacios libres del centro de Sevilla se torna una cuestión estratégica para el equilibrio de deficiencias existentes y la emergencia de nuevas propiedades urbanas.</a:t>
            </a:r>
            <a:endParaRPr lang="es-ES" sz="3200" dirty="0" smtClean="0"/>
          </a:p>
          <a:p>
            <a:pPr algn="r">
              <a:spcBef>
                <a:spcPct val="20000"/>
              </a:spcBef>
            </a:pPr>
            <a:endParaRPr lang="es-ES" sz="3200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897374" y="848589"/>
            <a:ext cx="74614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66780" y="188120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80293" y="2522296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979490" y="3224746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5101603" y="4448989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5206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1 Grupo"/>
          <p:cNvGrpSpPr/>
          <p:nvPr/>
        </p:nvGrpSpPr>
        <p:grpSpPr>
          <a:xfrm>
            <a:off x="-24712" y="-24713"/>
            <a:ext cx="9240162" cy="6858000"/>
            <a:chOff x="-24713" y="-24713"/>
            <a:chExt cx="9240162" cy="6858000"/>
          </a:xfrm>
        </p:grpSpPr>
        <p:pic>
          <p:nvPicPr>
            <p:cNvPr id="1026" name="Picture 2" descr="F:\Gestion de Proyectos\OFERTAS\OFERTAS 2009\2009-27 Conventos Sevilla ( 080.004)\E99 (Trabajo)\MAHO\JPG\ESPACIOS_LIBRES_RUTA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-24713" y="-24713"/>
              <a:ext cx="924016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Elipse"/>
            <p:cNvSpPr/>
            <p:nvPr/>
          </p:nvSpPr>
          <p:spPr>
            <a:xfrm>
              <a:off x="4266148" y="1328411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Elipse"/>
            <p:cNvSpPr/>
            <p:nvPr/>
          </p:nvSpPr>
          <p:spPr>
            <a:xfrm>
              <a:off x="4230144" y="183246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Elipse"/>
            <p:cNvSpPr/>
            <p:nvPr/>
          </p:nvSpPr>
          <p:spPr>
            <a:xfrm>
              <a:off x="3635896" y="219250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Elipse"/>
            <p:cNvSpPr/>
            <p:nvPr/>
          </p:nvSpPr>
          <p:spPr>
            <a:xfrm>
              <a:off x="3565278" y="2768571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Elipse"/>
            <p:cNvSpPr/>
            <p:nvPr/>
          </p:nvSpPr>
          <p:spPr>
            <a:xfrm>
              <a:off x="3639758" y="2992664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Elipse"/>
            <p:cNvSpPr/>
            <p:nvPr/>
          </p:nvSpPr>
          <p:spPr>
            <a:xfrm>
              <a:off x="4194140" y="2984595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Elipse"/>
            <p:cNvSpPr/>
            <p:nvPr/>
          </p:nvSpPr>
          <p:spPr>
            <a:xfrm>
              <a:off x="4382565" y="2444535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Elipse"/>
            <p:cNvSpPr/>
            <p:nvPr/>
          </p:nvSpPr>
          <p:spPr>
            <a:xfrm>
              <a:off x="4819168" y="268281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Elipse"/>
            <p:cNvSpPr/>
            <p:nvPr/>
          </p:nvSpPr>
          <p:spPr>
            <a:xfrm>
              <a:off x="5588985" y="2480539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Elipse"/>
            <p:cNvSpPr/>
            <p:nvPr/>
          </p:nvSpPr>
          <p:spPr>
            <a:xfrm>
              <a:off x="5940152" y="1976483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Elipse"/>
            <p:cNvSpPr/>
            <p:nvPr/>
          </p:nvSpPr>
          <p:spPr>
            <a:xfrm>
              <a:off x="3779912" y="3207078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Elipse"/>
            <p:cNvSpPr/>
            <p:nvPr/>
          </p:nvSpPr>
          <p:spPr>
            <a:xfrm>
              <a:off x="5256076" y="3704675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Elipse"/>
            <p:cNvSpPr/>
            <p:nvPr/>
          </p:nvSpPr>
          <p:spPr>
            <a:xfrm>
              <a:off x="5015058" y="3509519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Elipse"/>
            <p:cNvSpPr/>
            <p:nvPr/>
          </p:nvSpPr>
          <p:spPr>
            <a:xfrm>
              <a:off x="5514583" y="4136723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24 Elipse"/>
            <p:cNvSpPr/>
            <p:nvPr/>
          </p:nvSpPr>
          <p:spPr>
            <a:xfrm>
              <a:off x="5426107" y="435274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25 Elipse"/>
            <p:cNvSpPr/>
            <p:nvPr/>
          </p:nvSpPr>
          <p:spPr>
            <a:xfrm>
              <a:off x="5354099" y="481317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26 Elipse"/>
            <p:cNvSpPr/>
            <p:nvPr/>
          </p:nvSpPr>
          <p:spPr>
            <a:xfrm>
              <a:off x="5364088" y="5084460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27 Elipse"/>
            <p:cNvSpPr/>
            <p:nvPr/>
          </p:nvSpPr>
          <p:spPr>
            <a:xfrm>
              <a:off x="4526731" y="4979124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28 Elipse"/>
            <p:cNvSpPr/>
            <p:nvPr/>
          </p:nvSpPr>
          <p:spPr>
            <a:xfrm>
              <a:off x="4747862" y="5156468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Elipse"/>
            <p:cNvSpPr/>
            <p:nvPr/>
          </p:nvSpPr>
          <p:spPr>
            <a:xfrm>
              <a:off x="4406994" y="5504875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30 Elipse"/>
            <p:cNvSpPr/>
            <p:nvPr/>
          </p:nvSpPr>
          <p:spPr>
            <a:xfrm>
              <a:off x="4192460" y="579290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2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34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7" y="-603448"/>
            <a:ext cx="5122274" cy="813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351061" y="2078312"/>
            <a:ext cx="1792941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006354" y="4862787"/>
            <a:ext cx="313764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9"/>
          <p:cNvSpPr>
            <a:spLocks noChangeArrowheads="1"/>
          </p:cNvSpPr>
          <p:nvPr/>
        </p:nvSpPr>
        <p:spPr bwMode="auto">
          <a:xfrm>
            <a:off x="7739111" y="4869135"/>
            <a:ext cx="24495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>
              <a:spcBef>
                <a:spcPct val="20000"/>
              </a:spcBef>
            </a:pPr>
            <a:r>
              <a:rPr lang="es-ES" sz="1200" b="1" dirty="0">
                <a:latin typeface="Franklin Gothic Book" pitchFamily="34" charset="0"/>
              </a:rPr>
              <a:t>14</a:t>
            </a:r>
            <a:r>
              <a:rPr lang="es-ES" sz="900" dirty="0">
                <a:latin typeface="Franklin Gothic Book" pitchFamily="34" charset="0"/>
              </a:rPr>
              <a:t> X 2.000 m2</a:t>
            </a:r>
            <a:endParaRPr lang="es-ES" sz="1000" dirty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</a:pPr>
            <a:endParaRPr lang="es-ES" sz="1000" dirty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</a:pPr>
            <a:endParaRPr lang="es-ES" sz="2400" dirty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</a:pPr>
            <a:endParaRPr lang="es-ES" sz="7200" dirty="0"/>
          </a:p>
          <a:p>
            <a:pPr algn="r">
              <a:spcBef>
                <a:spcPct val="20000"/>
              </a:spcBef>
            </a:pPr>
            <a:endParaRPr lang="es-ES" sz="6600" dirty="0"/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7739113" y="5156474"/>
            <a:ext cx="2339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>
              <a:spcBef>
                <a:spcPct val="20000"/>
              </a:spcBef>
            </a:pPr>
            <a:r>
              <a:rPr lang="es-ES" sz="1200" b="1" dirty="0">
                <a:latin typeface="Franklin Gothic Book" pitchFamily="34" charset="0"/>
              </a:rPr>
              <a:t>10</a:t>
            </a:r>
            <a:r>
              <a:rPr lang="es-ES" sz="900" dirty="0">
                <a:latin typeface="Franklin Gothic Book" pitchFamily="34" charset="0"/>
              </a:rPr>
              <a:t> = 20.000 m2</a:t>
            </a:r>
            <a:endParaRPr lang="es-ES" sz="2400" dirty="0">
              <a:latin typeface="Franklin Gothic Book" pitchFamily="34" charset="0"/>
            </a:endParaRPr>
          </a:p>
          <a:p>
            <a:pPr>
              <a:spcBef>
                <a:spcPct val="20000"/>
              </a:spcBef>
            </a:pPr>
            <a:endParaRPr lang="es-ES" sz="7200" dirty="0"/>
          </a:p>
          <a:p>
            <a:pPr>
              <a:spcBef>
                <a:spcPct val="20000"/>
              </a:spcBef>
            </a:pPr>
            <a:endParaRPr lang="es-ES" sz="6600" dirty="0"/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7739113" y="5480324"/>
            <a:ext cx="2339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>
              <a:spcBef>
                <a:spcPct val="20000"/>
              </a:spcBef>
            </a:pPr>
            <a:r>
              <a:rPr lang="es-ES" sz="1200" b="1" dirty="0">
                <a:latin typeface="Franklin Gothic Book" pitchFamily="34" charset="0"/>
              </a:rPr>
              <a:t>7</a:t>
            </a:r>
            <a:r>
              <a:rPr lang="es-ES" sz="900" dirty="0">
                <a:latin typeface="Franklin Gothic Book" pitchFamily="34" charset="0"/>
              </a:rPr>
              <a:t> = 10.000 m2</a:t>
            </a:r>
            <a:endParaRPr lang="es-ES" sz="7200" dirty="0"/>
          </a:p>
          <a:p>
            <a:pPr>
              <a:spcBef>
                <a:spcPct val="20000"/>
              </a:spcBef>
            </a:pPr>
            <a:endParaRPr lang="es-ES" sz="6600" dirty="0"/>
          </a:p>
        </p:txBody>
      </p:sp>
      <p:sp>
        <p:nvSpPr>
          <p:cNvPr id="33802" name="Rectangle 12"/>
          <p:cNvSpPr>
            <a:spLocks noChangeArrowheads="1"/>
          </p:cNvSpPr>
          <p:nvPr/>
        </p:nvSpPr>
        <p:spPr bwMode="auto">
          <a:xfrm>
            <a:off x="7739113" y="5769249"/>
            <a:ext cx="23399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>
              <a:spcBef>
                <a:spcPct val="20000"/>
              </a:spcBef>
            </a:pPr>
            <a:r>
              <a:rPr lang="es-ES" sz="1200" b="1" dirty="0">
                <a:latin typeface="Franklin Gothic Book" pitchFamily="34" charset="0"/>
              </a:rPr>
              <a:t>5</a:t>
            </a:r>
            <a:r>
              <a:rPr lang="es-ES" sz="900" dirty="0">
                <a:latin typeface="Franklin Gothic Book" pitchFamily="34" charset="0"/>
              </a:rPr>
              <a:t> = 10.000 m2</a:t>
            </a:r>
            <a:endParaRPr lang="es-ES" sz="2400" dirty="0">
              <a:latin typeface="Franklin Gothic Book" pitchFamily="34" charset="0"/>
            </a:endParaRPr>
          </a:p>
          <a:p>
            <a:pPr>
              <a:spcBef>
                <a:spcPct val="20000"/>
              </a:spcBef>
            </a:pPr>
            <a:endParaRPr lang="es-ES" sz="7200" dirty="0"/>
          </a:p>
          <a:p>
            <a:pPr>
              <a:spcBef>
                <a:spcPct val="20000"/>
              </a:spcBef>
            </a:pPr>
            <a:endParaRPr lang="es-ES" sz="6600" dirty="0"/>
          </a:p>
        </p:txBody>
      </p:sp>
      <p:sp>
        <p:nvSpPr>
          <p:cNvPr id="33803" name="Rectangle 13"/>
          <p:cNvSpPr>
            <a:spLocks noChangeArrowheads="1"/>
          </p:cNvSpPr>
          <p:nvPr/>
        </p:nvSpPr>
        <p:spPr bwMode="auto">
          <a:xfrm>
            <a:off x="7739113" y="6021660"/>
            <a:ext cx="23399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>
              <a:spcBef>
                <a:spcPct val="20000"/>
              </a:spcBef>
            </a:pPr>
            <a:r>
              <a:rPr lang="es-ES" sz="1200" b="1" dirty="0">
                <a:latin typeface="Franklin Gothic Book" pitchFamily="34" charset="0"/>
              </a:rPr>
              <a:t>3</a:t>
            </a:r>
            <a:r>
              <a:rPr lang="es-ES" sz="900" dirty="0">
                <a:latin typeface="Franklin Gothic Book" pitchFamily="34" charset="0"/>
              </a:rPr>
              <a:t> =  X m2</a:t>
            </a:r>
            <a:endParaRPr lang="es-ES" sz="2400" dirty="0">
              <a:latin typeface="Franklin Gothic Book" pitchFamily="34" charset="0"/>
            </a:endParaRPr>
          </a:p>
          <a:p>
            <a:pPr>
              <a:spcBef>
                <a:spcPct val="20000"/>
              </a:spcBef>
            </a:pPr>
            <a:endParaRPr lang="es-ES" sz="7200" dirty="0"/>
          </a:p>
          <a:p>
            <a:pPr>
              <a:spcBef>
                <a:spcPct val="20000"/>
              </a:spcBef>
            </a:pPr>
            <a:endParaRPr lang="es-ES" sz="6600" dirty="0"/>
          </a:p>
        </p:txBody>
      </p:sp>
      <p:pic>
        <p:nvPicPr>
          <p:cNvPr id="10" name="Picture 5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83517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1 Grupo"/>
          <p:cNvGrpSpPr/>
          <p:nvPr/>
        </p:nvGrpSpPr>
        <p:grpSpPr>
          <a:xfrm>
            <a:off x="-24712" y="-24713"/>
            <a:ext cx="9240162" cy="6858000"/>
            <a:chOff x="-24713" y="-24713"/>
            <a:chExt cx="9240162" cy="6858000"/>
          </a:xfrm>
        </p:grpSpPr>
        <p:pic>
          <p:nvPicPr>
            <p:cNvPr id="1026" name="Picture 2" descr="F:\Gestion de Proyectos\OFERTAS\OFERTAS 2009\2009-27 Conventos Sevilla ( 080.004)\E99 (Trabajo)\MAHO\JPG\ESPACIOS_LIBRES_RUTA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-24713" y="-24713"/>
              <a:ext cx="924016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Elipse"/>
            <p:cNvSpPr/>
            <p:nvPr/>
          </p:nvSpPr>
          <p:spPr>
            <a:xfrm>
              <a:off x="4266148" y="1328411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7 Elipse"/>
            <p:cNvSpPr/>
            <p:nvPr/>
          </p:nvSpPr>
          <p:spPr>
            <a:xfrm>
              <a:off x="4230144" y="183246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Elipse"/>
            <p:cNvSpPr/>
            <p:nvPr/>
          </p:nvSpPr>
          <p:spPr>
            <a:xfrm>
              <a:off x="3635896" y="219250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Elipse"/>
            <p:cNvSpPr/>
            <p:nvPr/>
          </p:nvSpPr>
          <p:spPr>
            <a:xfrm>
              <a:off x="3565278" y="2768571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Elipse"/>
            <p:cNvSpPr/>
            <p:nvPr/>
          </p:nvSpPr>
          <p:spPr>
            <a:xfrm>
              <a:off x="3639758" y="2992664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Elipse"/>
            <p:cNvSpPr/>
            <p:nvPr/>
          </p:nvSpPr>
          <p:spPr>
            <a:xfrm>
              <a:off x="4194140" y="2984595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Elipse"/>
            <p:cNvSpPr/>
            <p:nvPr/>
          </p:nvSpPr>
          <p:spPr>
            <a:xfrm>
              <a:off x="4382565" y="2444535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Elipse"/>
            <p:cNvSpPr/>
            <p:nvPr/>
          </p:nvSpPr>
          <p:spPr>
            <a:xfrm>
              <a:off x="4819168" y="268281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Elipse"/>
            <p:cNvSpPr/>
            <p:nvPr/>
          </p:nvSpPr>
          <p:spPr>
            <a:xfrm>
              <a:off x="5588985" y="2480539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Elipse"/>
            <p:cNvSpPr/>
            <p:nvPr/>
          </p:nvSpPr>
          <p:spPr>
            <a:xfrm>
              <a:off x="5940152" y="1976483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Elipse"/>
            <p:cNvSpPr/>
            <p:nvPr/>
          </p:nvSpPr>
          <p:spPr>
            <a:xfrm>
              <a:off x="3779912" y="3207078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Elipse"/>
            <p:cNvSpPr/>
            <p:nvPr/>
          </p:nvSpPr>
          <p:spPr>
            <a:xfrm>
              <a:off x="5256076" y="3704675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Elipse"/>
            <p:cNvSpPr/>
            <p:nvPr/>
          </p:nvSpPr>
          <p:spPr>
            <a:xfrm>
              <a:off x="5015058" y="3509519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Elipse"/>
            <p:cNvSpPr/>
            <p:nvPr/>
          </p:nvSpPr>
          <p:spPr>
            <a:xfrm>
              <a:off x="5514583" y="4136723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24 Elipse"/>
            <p:cNvSpPr/>
            <p:nvPr/>
          </p:nvSpPr>
          <p:spPr>
            <a:xfrm>
              <a:off x="5426107" y="435274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25 Elipse"/>
            <p:cNvSpPr/>
            <p:nvPr/>
          </p:nvSpPr>
          <p:spPr>
            <a:xfrm>
              <a:off x="5354099" y="481317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26 Elipse"/>
            <p:cNvSpPr/>
            <p:nvPr/>
          </p:nvSpPr>
          <p:spPr>
            <a:xfrm>
              <a:off x="5364088" y="5084460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27 Elipse"/>
            <p:cNvSpPr/>
            <p:nvPr/>
          </p:nvSpPr>
          <p:spPr>
            <a:xfrm>
              <a:off x="4526731" y="4979124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28 Elipse"/>
            <p:cNvSpPr/>
            <p:nvPr/>
          </p:nvSpPr>
          <p:spPr>
            <a:xfrm>
              <a:off x="4747862" y="5156468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Elipse"/>
            <p:cNvSpPr/>
            <p:nvPr/>
          </p:nvSpPr>
          <p:spPr>
            <a:xfrm>
              <a:off x="4406994" y="5504875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30 Elipse"/>
            <p:cNvSpPr/>
            <p:nvPr/>
          </p:nvSpPr>
          <p:spPr>
            <a:xfrm>
              <a:off x="4192460" y="5792907"/>
              <a:ext cx="72008" cy="7200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2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34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Gestion de Estudio\000.700 CITYTHINKING\FOTOS\Conventos.Ruta Verde\2º Seleccion\3.Alame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3" name="32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4" name="33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8" name="37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9" name="38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0" name="39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1" name="40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2" name="41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3" name="42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4" name="43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5" name="44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6" name="45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7" name="46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8" name="47 Elipse"/>
          <p:cNvSpPr/>
          <p:nvPr/>
        </p:nvSpPr>
        <p:spPr>
          <a:xfrm>
            <a:off x="7858149" y="4762094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9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smtClean="0">
                <a:latin typeface="Franklin Gothic Book" pitchFamily="34" charset="0"/>
              </a:rPr>
              <a:t>Alameda de Hércules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937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Gestion de Estudio\000.700 CITYTHINKING\FOTOS\Conventos.Ruta Verde\2º Seleccion\5.San Lorenz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25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7" name="26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3" name="32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4" name="33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8" name="37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39" name="38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0" name="39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1" name="40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2" name="41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3" name="42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4" name="43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5" name="44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6" name="45 Elipse"/>
          <p:cNvSpPr/>
          <p:nvPr/>
        </p:nvSpPr>
        <p:spPr>
          <a:xfrm>
            <a:off x="7572397" y="4904969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47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San Lorenzo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937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Gestion de Estudio\000.700 CITYTHINKING\FOTOS\Conventos.Ruta Verde\2º Seleccion\7.La Gavidia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086" y="1"/>
            <a:ext cx="9168086" cy="68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7548167" y="5143512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de la </a:t>
            </a:r>
            <a:r>
              <a:rPr lang="es-ES" sz="900" dirty="0" err="1" smtClean="0">
                <a:latin typeface="Franklin Gothic Book" pitchFamily="34" charset="0"/>
              </a:rPr>
              <a:t>Gavidia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40724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Gestion de Estudio\000.700 CITYTHINKING\FOTOS\Conventos.Ruta Verde\2º Seleccion\8.Junto gavidia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7572397" y="5262159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De la Concordia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937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875"/>
            <a:ext cx="91821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Gestion de Estudio\000.700 CITYTHINKING\FOTOS\Conventos.Ruta Verde\2º Seleccion\10.Plaza del museo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3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7643834" y="5333597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del Museo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2096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Gestion de Estudio\000.700 CITYTHINKING\FOTOS\Conventos.Ruta Verde\2º Seleccion\18.CIMG1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7833919" y="5262159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smtClean="0">
                <a:latin typeface="Franklin Gothic Book" pitchFamily="34" charset="0"/>
              </a:rPr>
              <a:t>C/Dª María Coronel esq. C/San Felipe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22364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7905357" y="5000637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smtClean="0">
                <a:latin typeface="Franklin Gothic Book" pitchFamily="34" charset="0"/>
              </a:rPr>
              <a:t>C/Sor Ángela de la Cruz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  <p:pic>
        <p:nvPicPr>
          <p:cNvPr id="27" name="Picture 2" descr="F:\Gestion de Estudio\000.700 CITYTHINKING\FOTOS\Conventos.Ruta Verde\2º Seleccion\27.Bal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540" y="-27384"/>
            <a:ext cx="516403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96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Gestion de Estudio\000.700 CITYTHINKING\FOTOS\Conventos.Ruta Verde\2º Seleccion\21.Santa Isab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51" y="-14262"/>
            <a:ext cx="9163016" cy="687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8429652" y="5000637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Santa Isabel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937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F:\Gestion de Estudio\000.700 CITYTHINKING\FOTOS\Conventos.Ruta Verde\2º Seleccion\15.San Pedro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8191109" y="5476474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Del Cristo de Burgos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937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Gestion de Estudio\000.700 CITYTHINKING\FOTOS\Conventos.Ruta Verde\2º Seleccion\49.PLZ_SAN_LEANDR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8286777" y="5572142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San Leandro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2096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Gestion de Estudio\000.700 CITYTHINKING\FOTOS\Conventos.Ruta Verde\2º Seleccion\47.PLZ_PILATO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8405424" y="5762227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Pilatos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937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Gestion de Estudio\000.700 CITYTHINKING\FOTOS\Conventos.Ruta Verde\2º Seleccion\43.CALLE_VERD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219" y="-21928"/>
            <a:ext cx="5160361" cy="68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8358214" y="5857892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smtClean="0">
                <a:latin typeface="Franklin Gothic Book" pitchFamily="34" charset="0"/>
              </a:rPr>
              <a:t>C/Verde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9371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Gestion de Estudio\000.700 CITYTHINKING\FOTOS\Conventos.Ruta Verde\2º Seleccion\28.Barrio Santa Cru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8333987" y="6047977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smtClean="0">
                <a:latin typeface="Franklin Gothic Book" pitchFamily="34" charset="0"/>
              </a:rPr>
              <a:t>Barrio de Sta. Cruz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22364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Gestion de Estudio\000.700 CITYTHINKING\FOTOS\Conventos.Ruta Verde\2º Seleccion\40.ALREDEDOR_LEVI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" y="-1"/>
            <a:ext cx="9143999" cy="68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8072462" y="6215082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smtClean="0">
                <a:latin typeface="Franklin Gothic Book" pitchFamily="34" charset="0"/>
              </a:rPr>
              <a:t>C/</a:t>
            </a:r>
            <a:r>
              <a:rPr lang="es-ES" sz="900" dirty="0" err="1" smtClean="0">
                <a:latin typeface="Franklin Gothic Book" pitchFamily="34" charset="0"/>
              </a:rPr>
              <a:t>Levíes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12096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 descr="napoleon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729" y="857066"/>
            <a:ext cx="5542542" cy="514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Flecha curvada hacia abajo"/>
          <p:cNvSpPr/>
          <p:nvPr/>
        </p:nvSpPr>
        <p:spPr>
          <a:xfrm rot="19111699" flipV="1">
            <a:off x="2489201" y="4192780"/>
            <a:ext cx="3251545" cy="934403"/>
          </a:xfrm>
          <a:prstGeom prst="curvedDownArrow">
            <a:avLst>
              <a:gd name="adj1" fmla="val 19257"/>
              <a:gd name="adj2" fmla="val 50000"/>
              <a:gd name="adj3" fmla="val 28215"/>
            </a:avLst>
          </a:prstGeom>
          <a:solidFill>
            <a:srgbClr val="F9231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30" tIns="42766" rIns="85530" bIns="42766"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8 Arco"/>
          <p:cNvSpPr/>
          <p:nvPr/>
        </p:nvSpPr>
        <p:spPr>
          <a:xfrm>
            <a:off x="5193023" y="2528389"/>
            <a:ext cx="860050" cy="84969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5530" tIns="42766" rIns="85530" bIns="42766" rtlCol="0" anchor="ctr"/>
          <a:lstStyle/>
          <a:p>
            <a:pPr algn="ctr"/>
            <a:endParaRPr lang="es-ES"/>
          </a:p>
        </p:txBody>
      </p:sp>
      <p:sp>
        <p:nvSpPr>
          <p:cNvPr id="11" name="10 Forma libre"/>
          <p:cNvSpPr/>
          <p:nvPr/>
        </p:nvSpPr>
        <p:spPr>
          <a:xfrm>
            <a:off x="4782417" y="2509983"/>
            <a:ext cx="452079" cy="744926"/>
          </a:xfrm>
          <a:custGeom>
            <a:avLst/>
            <a:gdLst>
              <a:gd name="connsiteX0" fmla="*/ 0 w 480648"/>
              <a:gd name="connsiteY0" fmla="*/ 801658 h 801658"/>
              <a:gd name="connsiteX1" fmla="*/ 9525 w 480648"/>
              <a:gd name="connsiteY1" fmla="*/ 696883 h 801658"/>
              <a:gd name="connsiteX2" fmla="*/ 19050 w 480648"/>
              <a:gd name="connsiteY2" fmla="*/ 668308 h 801658"/>
              <a:gd name="connsiteX3" fmla="*/ 28575 w 480648"/>
              <a:gd name="connsiteY3" fmla="*/ 611158 h 801658"/>
              <a:gd name="connsiteX4" fmla="*/ 47625 w 480648"/>
              <a:gd name="connsiteY4" fmla="*/ 554008 h 801658"/>
              <a:gd name="connsiteX5" fmla="*/ 66675 w 480648"/>
              <a:gd name="connsiteY5" fmla="*/ 477808 h 801658"/>
              <a:gd name="connsiteX6" fmla="*/ 95250 w 480648"/>
              <a:gd name="connsiteY6" fmla="*/ 458758 h 801658"/>
              <a:gd name="connsiteX7" fmla="*/ 123825 w 480648"/>
              <a:gd name="connsiteY7" fmla="*/ 430183 h 801658"/>
              <a:gd name="connsiteX8" fmla="*/ 133350 w 480648"/>
              <a:gd name="connsiteY8" fmla="*/ 392083 h 801658"/>
              <a:gd name="connsiteX9" fmla="*/ 152400 w 480648"/>
              <a:gd name="connsiteY9" fmla="*/ 325408 h 801658"/>
              <a:gd name="connsiteX10" fmla="*/ 161925 w 480648"/>
              <a:gd name="connsiteY10" fmla="*/ 268258 h 801658"/>
              <a:gd name="connsiteX11" fmla="*/ 190500 w 480648"/>
              <a:gd name="connsiteY11" fmla="*/ 258733 h 801658"/>
              <a:gd name="connsiteX12" fmla="*/ 209550 w 480648"/>
              <a:gd name="connsiteY12" fmla="*/ 230158 h 801658"/>
              <a:gd name="connsiteX13" fmla="*/ 276225 w 480648"/>
              <a:gd name="connsiteY13" fmla="*/ 201583 h 801658"/>
              <a:gd name="connsiteX14" fmla="*/ 285750 w 480648"/>
              <a:gd name="connsiteY14" fmla="*/ 173008 h 801658"/>
              <a:gd name="connsiteX15" fmla="*/ 295275 w 480648"/>
              <a:gd name="connsiteY15" fmla="*/ 134908 h 801658"/>
              <a:gd name="connsiteX16" fmla="*/ 352425 w 480648"/>
              <a:gd name="connsiteY16" fmla="*/ 96808 h 801658"/>
              <a:gd name="connsiteX17" fmla="*/ 371475 w 480648"/>
              <a:gd name="connsiteY17" fmla="*/ 68233 h 801658"/>
              <a:gd name="connsiteX18" fmla="*/ 438150 w 480648"/>
              <a:gd name="connsiteY18" fmla="*/ 39658 h 80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648" h="801658">
                <a:moveTo>
                  <a:pt x="0" y="801658"/>
                </a:moveTo>
                <a:cubicBezTo>
                  <a:pt x="3175" y="766733"/>
                  <a:pt x="4565" y="731600"/>
                  <a:pt x="9525" y="696883"/>
                </a:cubicBezTo>
                <a:cubicBezTo>
                  <a:pt x="10945" y="686944"/>
                  <a:pt x="16872" y="678109"/>
                  <a:pt x="19050" y="668308"/>
                </a:cubicBezTo>
                <a:cubicBezTo>
                  <a:pt x="23240" y="649455"/>
                  <a:pt x="23891" y="629894"/>
                  <a:pt x="28575" y="611158"/>
                </a:cubicBezTo>
                <a:cubicBezTo>
                  <a:pt x="33445" y="591677"/>
                  <a:pt x="43687" y="573699"/>
                  <a:pt x="47625" y="554008"/>
                </a:cubicBezTo>
                <a:cubicBezTo>
                  <a:pt x="48099" y="551636"/>
                  <a:pt x="58865" y="487571"/>
                  <a:pt x="66675" y="477808"/>
                </a:cubicBezTo>
                <a:cubicBezTo>
                  <a:pt x="73826" y="468869"/>
                  <a:pt x="86456" y="466087"/>
                  <a:pt x="95250" y="458758"/>
                </a:cubicBezTo>
                <a:cubicBezTo>
                  <a:pt x="105598" y="450134"/>
                  <a:pt x="114300" y="439708"/>
                  <a:pt x="123825" y="430183"/>
                </a:cubicBezTo>
                <a:cubicBezTo>
                  <a:pt x="127000" y="417483"/>
                  <a:pt x="129754" y="404670"/>
                  <a:pt x="133350" y="392083"/>
                </a:cubicBezTo>
                <a:cubicBezTo>
                  <a:pt x="145454" y="349718"/>
                  <a:pt x="142474" y="375036"/>
                  <a:pt x="152400" y="325408"/>
                </a:cubicBezTo>
                <a:cubicBezTo>
                  <a:pt x="156188" y="306470"/>
                  <a:pt x="152343" y="285026"/>
                  <a:pt x="161925" y="268258"/>
                </a:cubicBezTo>
                <a:cubicBezTo>
                  <a:pt x="166906" y="259541"/>
                  <a:pt x="180975" y="261908"/>
                  <a:pt x="190500" y="258733"/>
                </a:cubicBezTo>
                <a:cubicBezTo>
                  <a:pt x="196850" y="249208"/>
                  <a:pt x="201455" y="238253"/>
                  <a:pt x="209550" y="230158"/>
                </a:cubicBezTo>
                <a:cubicBezTo>
                  <a:pt x="231476" y="208232"/>
                  <a:pt x="247078" y="208870"/>
                  <a:pt x="276225" y="201583"/>
                </a:cubicBezTo>
                <a:cubicBezTo>
                  <a:pt x="279400" y="192058"/>
                  <a:pt x="282992" y="182662"/>
                  <a:pt x="285750" y="173008"/>
                </a:cubicBezTo>
                <a:cubicBezTo>
                  <a:pt x="289346" y="160421"/>
                  <a:pt x="286655" y="144760"/>
                  <a:pt x="295275" y="134908"/>
                </a:cubicBezTo>
                <a:cubicBezTo>
                  <a:pt x="310352" y="117678"/>
                  <a:pt x="352425" y="96808"/>
                  <a:pt x="352425" y="96808"/>
                </a:cubicBezTo>
                <a:cubicBezTo>
                  <a:pt x="358775" y="87283"/>
                  <a:pt x="361767" y="74300"/>
                  <a:pt x="371475" y="68233"/>
                </a:cubicBezTo>
                <a:cubicBezTo>
                  <a:pt x="480648" y="0"/>
                  <a:pt x="403746" y="74062"/>
                  <a:pt x="438150" y="39658"/>
                </a:cubicBezTo>
              </a:path>
            </a:pathLst>
          </a:custGeom>
          <a:ln w="889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5530" tIns="42766" rIns="85530" bIns="42766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4718211" y="3125832"/>
            <a:ext cx="206046" cy="12038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30" tIns="42766" rIns="85530" bIns="42766"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4361000" y="2982833"/>
            <a:ext cx="873494" cy="285996"/>
          </a:xfrm>
          <a:prstGeom prst="rect">
            <a:avLst/>
          </a:prstGeom>
          <a:noFill/>
        </p:spPr>
        <p:txBody>
          <a:bodyPr wrap="square" lIns="85530" tIns="42766" rIns="85530" bIns="42766" rtlCol="0">
            <a:spAutoFit/>
          </a:bodyPr>
          <a:lstStyle/>
          <a:p>
            <a:r>
              <a:rPr lang="es-ES" sz="1300" b="1" dirty="0" err="1">
                <a:solidFill>
                  <a:srgbClr val="FF0000"/>
                </a:solidFill>
              </a:rPr>
              <a:t>casaroja</a:t>
            </a:r>
            <a:endParaRPr lang="es-ES" sz="1300" b="1" dirty="0">
              <a:solidFill>
                <a:srgbClr val="FF0000"/>
              </a:solidFill>
            </a:endParaRPr>
          </a:p>
        </p:txBody>
      </p:sp>
      <p:sp>
        <p:nvSpPr>
          <p:cNvPr id="10" name="9 Flecha curvada hacia abajo"/>
          <p:cNvSpPr/>
          <p:nvPr/>
        </p:nvSpPr>
        <p:spPr>
          <a:xfrm rot="18739528" flipV="1">
            <a:off x="2120280" y="2964635"/>
            <a:ext cx="6173054" cy="1506186"/>
          </a:xfrm>
          <a:prstGeom prst="curvedDownArrow">
            <a:avLst>
              <a:gd name="adj1" fmla="val 19257"/>
              <a:gd name="adj2" fmla="val 50000"/>
              <a:gd name="adj3" fmla="val 28215"/>
            </a:avLst>
          </a:prstGeom>
          <a:solidFill>
            <a:srgbClr val="00B05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30" tIns="42766" rIns="85530" bIns="42766"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495388" y="891033"/>
            <a:ext cx="1079689" cy="486477"/>
          </a:xfrm>
          <a:prstGeom prst="rect">
            <a:avLst/>
          </a:prstGeom>
          <a:noFill/>
        </p:spPr>
        <p:txBody>
          <a:bodyPr wrap="square" lIns="85530" tIns="42766" rIns="85530" bIns="42766" rtlCol="0">
            <a:spAutoFit/>
          </a:bodyPr>
          <a:lstStyle/>
          <a:p>
            <a:r>
              <a:rPr lang="es-ES" sz="1300" b="1" dirty="0" smtClean="0">
                <a:solidFill>
                  <a:srgbClr val="00B050"/>
                </a:solidFill>
              </a:rPr>
              <a:t>BLOCK CITY</a:t>
            </a:r>
          </a:p>
          <a:p>
            <a:r>
              <a:rPr lang="es-ES" sz="1300" b="1" dirty="0" smtClean="0">
                <a:solidFill>
                  <a:srgbClr val="00B050"/>
                </a:solidFill>
              </a:rPr>
              <a:t>A 101</a:t>
            </a:r>
            <a:endParaRPr lang="es-ES" sz="1300" b="1" dirty="0">
              <a:solidFill>
                <a:srgbClr val="00B050"/>
              </a:solidFill>
            </a:endParaRPr>
          </a:p>
        </p:txBody>
      </p:sp>
      <p:pic>
        <p:nvPicPr>
          <p:cNvPr id="16" name="15 Imagen" descr="logo eddea iddip.jpg"/>
          <p:cNvPicPr>
            <a:picLocks noChangeAspect="1"/>
          </p:cNvPicPr>
          <p:nvPr/>
        </p:nvPicPr>
        <p:blipFill>
          <a:blip r:embed="rId3" cstate="print"/>
          <a:srcRect t="-10656"/>
          <a:stretch>
            <a:fillRect/>
          </a:stretch>
        </p:blipFill>
        <p:spPr>
          <a:xfrm>
            <a:off x="7941364" y="1"/>
            <a:ext cx="1202636" cy="555253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7215206" y="6357958"/>
            <a:ext cx="192879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58502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0" grpId="0" animBg="1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Gestion de Estudio\000.700 CITYTHINKING\FOTOS\Conventos.Ruta Verde\2º Seleccion\48.PLZ_DOÑA_ELVI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6"/>
            <a:ext cx="9164444" cy="68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7976797" y="6143644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Doña Elvira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22364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Gestion de Estudio\000.700 CITYTHINKING\FOTOS\Conventos.Ruta Verde\2º Seleccion\35.Barrio Santa Cru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76" y="0"/>
            <a:ext cx="9146776" cy="686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Gestion de Proyectos\OFERTAS\OFERTAS 2009\2009-27 Conventos Sevilla ( 080.004)\E99 (Trabajo)\MAHO\JPG\ESPACIOS_LIBRES_RUT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786578" y="4214818"/>
            <a:ext cx="2214578" cy="24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7884968" y="4559866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7869023" y="478309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7605856" y="494253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74582" y="519765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607566" y="5296892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7853078" y="52933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7936524" y="505414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8129876" y="515967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8470795" y="5070094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8626312" y="484686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669634" y="53918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8323364" y="5612211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8216628" y="552578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8437846" y="5803547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8398664" y="5899215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8366774" y="610311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8371198" y="6223259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8000369" y="617661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8098298" y="6255148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947342" y="6409443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852334" y="6537000"/>
            <a:ext cx="31889" cy="3188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7905357" y="6357959"/>
            <a:ext cx="95667" cy="95667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929322" y="4214819"/>
            <a:ext cx="300039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0" rIns="91418" bIns="45710"/>
          <a:lstStyle/>
          <a:p>
            <a:pPr algn="r">
              <a:lnSpc>
                <a:spcPct val="80000"/>
              </a:lnSpc>
              <a:spcBef>
                <a:spcPct val="20000"/>
              </a:spcBef>
            </a:pPr>
            <a:r>
              <a:rPr lang="es-ES" sz="900" dirty="0" err="1" smtClean="0">
                <a:latin typeface="Franklin Gothic Book" pitchFamily="34" charset="0"/>
              </a:rPr>
              <a:t>Pz.</a:t>
            </a:r>
            <a:r>
              <a:rPr lang="es-ES" sz="900" dirty="0" smtClean="0">
                <a:latin typeface="Franklin Gothic Book" pitchFamily="34" charset="0"/>
              </a:rPr>
              <a:t> De los Refinadores</a:t>
            </a:r>
            <a:endParaRPr lang="es-ES" sz="1600" dirty="0">
              <a:latin typeface="Franklin Gothic Demi" pitchFamily="34" charset="0"/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  <a:p>
            <a:pPr algn="r">
              <a:lnSpc>
                <a:spcPct val="80000"/>
              </a:lnSpc>
              <a:spcBef>
                <a:spcPct val="20000"/>
              </a:spcBef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="" val="22364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3_MAPA_INFLUENCIA_ESPACIOS_LIBR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631220" y="182635"/>
            <a:ext cx="5193279" cy="626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01651" y="5876927"/>
            <a:ext cx="2665413" cy="447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897374" y="848589"/>
            <a:ext cx="74614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66780" y="1881209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680293" y="2522296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979490" y="3224746"/>
            <a:ext cx="74612" cy="7302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5101603" y="4448989"/>
            <a:ext cx="74612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8" tIns="45710" rIns="91418" bIns="45710" anchor="ctr"/>
          <a:lstStyle/>
          <a:p>
            <a:endParaRPr lang="es-ES"/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143636" y="3429002"/>
            <a:ext cx="3000364" cy="2879725"/>
          </a:xfrm>
          <a:prstGeom prst="rect">
            <a:avLst/>
          </a:prstGeom>
          <a:noFill/>
        </p:spPr>
        <p:txBody>
          <a:bodyPr vert="horz" lIns="91418" tIns="45710" rIns="91418" bIns="4571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5,800 m 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2 horas de paseo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712 fincas 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1854 viviendas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286 locales comerciales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3.954 vecinos directos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11.125 vecinos indirectos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86.000 vecinos a pie de metro</a:t>
            </a:r>
          </a:p>
          <a:p>
            <a:pPr algn="ctr">
              <a:spcBef>
                <a:spcPct val="20000"/>
              </a:spcBef>
              <a:defRPr/>
            </a:pPr>
            <a:r>
              <a:rPr lang="es-ES" sz="1600" b="1" dirty="0" smtClean="0">
                <a:latin typeface="Franklin Gothic Book" pitchFamily="34" charset="0"/>
              </a:rPr>
              <a:t>Más de 1 millón de turistas….</a:t>
            </a:r>
          </a:p>
          <a:p>
            <a:pPr algn="ctr">
              <a:spcBef>
                <a:spcPct val="20000"/>
              </a:spcBef>
              <a:defRPr/>
            </a:pPr>
            <a:endParaRPr lang="es-ES" sz="1600" b="1" dirty="0" smtClean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s-ES" sz="1600" b="1" dirty="0" smtClean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s-ES" sz="1600" b="1" dirty="0" smtClean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s-ES" sz="2000" dirty="0" smtClean="0">
              <a:latin typeface="Franklin Gothic Book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s-ES" sz="6600" dirty="0" smtClean="0"/>
          </a:p>
          <a:p>
            <a:pPr algn="r">
              <a:spcBef>
                <a:spcPct val="20000"/>
              </a:spcBef>
              <a:defRPr/>
            </a:pPr>
            <a:endParaRPr lang="es-ES" sz="6000" dirty="0" smtClean="0"/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5206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portada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3528" y="0"/>
            <a:ext cx="59046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6643703" y="3929067"/>
            <a:ext cx="2303462" cy="1189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0" rIns="91418" bIns="45710" anchor="ctr"/>
          <a:lstStyle/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800" dirty="0">
              <a:latin typeface="Franklin Gothic Heavy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r>
              <a:rPr lang="es-ES" sz="2400" dirty="0" smtClean="0">
                <a:latin typeface="Franklin Gothic Demi" pitchFamily="34" charset="0"/>
              </a:rPr>
              <a:t>HARDWARE?</a:t>
            </a:r>
            <a:endParaRPr lang="es-ES" sz="2000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400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dirty="0">
              <a:latin typeface="Franklin Gothic Demi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1200" dirty="0">
              <a:latin typeface="Franklin Gothic Book" pitchFamily="34" charset="0"/>
            </a:endParaRPr>
          </a:p>
          <a:p>
            <a:pPr algn="ctr" defTabSz="2336240">
              <a:tabLst>
                <a:tab pos="16412398" algn="l"/>
              </a:tabLst>
            </a:pPr>
            <a:endParaRPr lang="es-ES" sz="2400" dirty="0"/>
          </a:p>
          <a:p>
            <a:pPr algn="ctr" defTabSz="2336240">
              <a:tabLst>
                <a:tab pos="16412398" algn="l"/>
              </a:tabLst>
            </a:pPr>
            <a:endParaRPr lang="es-ES" sz="2400" dirty="0"/>
          </a:p>
          <a:p>
            <a:pPr algn="ctr" defTabSz="2336240">
              <a:tabLst>
                <a:tab pos="16412398" algn="l"/>
              </a:tabLst>
            </a:pPr>
            <a:endParaRPr lang="es-ES" sz="2400" dirty="0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6478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sierp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426" y="-531440"/>
            <a:ext cx="7336680" cy="833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2899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9485" y="1020113"/>
            <a:ext cx="4633942" cy="55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02" t="11316" r="38576" b="14134"/>
          <a:stretch>
            <a:fillRect/>
          </a:stretch>
        </p:blipFill>
        <p:spPr bwMode="auto">
          <a:xfrm>
            <a:off x="1785918" y="642918"/>
            <a:ext cx="5429288" cy="55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3477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pasillo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14" r="6741" b="4972"/>
          <a:stretch/>
        </p:blipFill>
        <p:spPr bwMode="auto">
          <a:xfrm>
            <a:off x="179512" y="0"/>
            <a:ext cx="8964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88934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16480"/>
            <a:ext cx="9144000" cy="684151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174384" y="1"/>
            <a:ext cx="1969616" cy="7755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es-ES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83395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367889"/>
            <a:ext cx="9144000" cy="6275821"/>
          </a:xfrm>
          <a:prstGeom prst="rect">
            <a:avLst/>
          </a:prstGeom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78366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7572" y="3747449"/>
            <a:ext cx="108857" cy="10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5" descr="FINAL TIPOLOGÍAS RUS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546" y="2679281"/>
            <a:ext cx="8995455" cy="102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4572000" y="3852904"/>
            <a:ext cx="4572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1" y="3852906"/>
            <a:ext cx="4418919" cy="244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 descr="FINAL TIPOLOGÍAS RUSA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694" y="622507"/>
            <a:ext cx="8725641" cy="197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8_04_18_Linz_Vista_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21637" y="966912"/>
            <a:ext cx="5500726" cy="4924175"/>
          </a:xfrm>
          <a:prstGeom prst="rect">
            <a:avLst/>
          </a:prstGeom>
        </p:spPr>
      </p:pic>
      <p:pic>
        <p:nvPicPr>
          <p:cNvPr id="3" name="2 Imagen" descr="logo eddea iddip.jpg"/>
          <p:cNvPicPr>
            <a:picLocks noChangeAspect="1"/>
          </p:cNvPicPr>
          <p:nvPr/>
        </p:nvPicPr>
        <p:blipFill>
          <a:blip r:embed="rId3" cstate="print"/>
          <a:srcRect t="-10656"/>
          <a:stretch>
            <a:fillRect/>
          </a:stretch>
        </p:blipFill>
        <p:spPr>
          <a:xfrm>
            <a:off x="7941364" y="1"/>
            <a:ext cx="1202636" cy="555253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7215206" y="6357958"/>
            <a:ext cx="192879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500042"/>
            <a:ext cx="9144000" cy="5715667"/>
          </a:xfrm>
          <a:prstGeom prst="rect">
            <a:avLst/>
          </a:prstGeom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83395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500042"/>
            <a:ext cx="9144000" cy="5756534"/>
          </a:xfrm>
          <a:prstGeom prst="rect">
            <a:avLst/>
          </a:prstGeom>
        </p:spPr>
      </p:pic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22809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3" descr="ba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054" y="369051"/>
            <a:ext cx="3671891" cy="611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F:\GESTION DE PROYECTOS\FABRICA\331 Masshtab\331.001 A101 Block City\TRABAJO\sero\PWP\imágenes pili\01\placa_bas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447" y="852714"/>
            <a:ext cx="6173107" cy="524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1485447" y="847046"/>
            <a:ext cx="6173107" cy="5246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5298" tIns="32649" rIns="65298" bIns="32649" anchor="ctr"/>
          <a:lstStyle/>
          <a:p>
            <a:endParaRPr lang="es-ES"/>
          </a:p>
        </p:txBody>
      </p:sp>
      <p:pic>
        <p:nvPicPr>
          <p:cNvPr id="4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GESTION DE PROYECTOS\FABRICA\331 Masshtab\331.001 A101 Block City\TRABAJO\sero\PWP\imágenes pili\06\mother bl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481479"/>
            <a:ext cx="3031012" cy="589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849"/>
          <a:stretch/>
        </p:blipFill>
        <p:spPr>
          <a:xfrm>
            <a:off x="0" y="1214422"/>
            <a:ext cx="9144000" cy="4886824"/>
          </a:xfrm>
          <a:prstGeom prst="rect">
            <a:avLst/>
          </a:prstGeom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83395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12423"/>
            <a:ext cx="9144000" cy="6042239"/>
          </a:xfrm>
          <a:prstGeom prst="rect">
            <a:avLst/>
          </a:prstGeom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83395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F:\GESTION DE PROYECTOS\FABRICA\331 Masshtab\331.001 A101 Block City\TRABAJO\sero\PWP\imágenes pili\06\mother bl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4581"/>
            <a:ext cx="9144000" cy="43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2" descr="F:\GESTION DE PROYECTOS\FABRICA\331 Masshtab\331.001 A101 Block City\TRABAJO\sero\PWP\imágenes pili\06\stair w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89"/>
            <a:ext cx="9144000" cy="445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8_04_21_Linz_Vista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82831" y="1000108"/>
            <a:ext cx="5578337" cy="4786346"/>
          </a:xfrm>
          <a:prstGeom prst="rect">
            <a:avLst/>
          </a:prstGeom>
        </p:spPr>
      </p:pic>
      <p:pic>
        <p:nvPicPr>
          <p:cNvPr id="3" name="2 Imagen" descr="logo eddea iddip.jpg"/>
          <p:cNvPicPr>
            <a:picLocks noChangeAspect="1"/>
          </p:cNvPicPr>
          <p:nvPr/>
        </p:nvPicPr>
        <p:blipFill>
          <a:blip r:embed="rId3" cstate="print"/>
          <a:srcRect t="-10656"/>
          <a:stretch>
            <a:fillRect/>
          </a:stretch>
        </p:blipFill>
        <p:spPr>
          <a:xfrm>
            <a:off x="7941364" y="1"/>
            <a:ext cx="1202636" cy="555253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7215206" y="6357958"/>
            <a:ext cx="192879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0" y="212423"/>
            <a:ext cx="9144000" cy="6101244"/>
          </a:xfrm>
          <a:prstGeom prst="rect">
            <a:avLst/>
          </a:prstGeom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83395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3" descr="manzan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11" y="640670"/>
            <a:ext cx="9126991" cy="536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F:\GESTION DE PROYECTOS\FABRICA\331 Masshtab\331.001 A101 Block City\TRABAJO\sero\PWP\imágenes pili\05\PLAZA DEL COMERCIO DEF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9" y="571479"/>
            <a:ext cx="7888741" cy="529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3" descr="F:\GESTION DE PROYECTOS\FABRICA\331 Masshtab\331.001 A101 Block City\TRABAJO\sero\PWP\imágenes pili\01\vista 01trucoma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959" y="562071"/>
            <a:ext cx="9170959" cy="57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823" y="0"/>
            <a:ext cx="1537177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4" descr="F:\GESTION DE PROYECTOS\FABRICA\331 Masshtab\331.001 A101 Block City\TRABAJO\inés\powerpoint\trabajando\FxCam_1285598241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6" y="2224790"/>
            <a:ext cx="1971921" cy="13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8" name="Picture 5" descr="F:\GESTION DE PROYECTOS\FABRICA\331 Masshtab\331.001 A101 Block City\TRABAJO\inés\powerpoint\trabajando\FxCam_1285598272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224790"/>
            <a:ext cx="1971921" cy="13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9" name="Picture 7" descr="F:\GESTION DE PROYECTOS\FABRICA\331 Masshtab\331.001 A101 Block City\TRABAJO\inés\powerpoint\trabajando\FxCam_1285601501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224790"/>
            <a:ext cx="1591389" cy="130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0" name="Picture 8" descr="F:\GESTION DE PROYECTOS\FABRICA\331 Masshtab\331.001 A101 Block City\TRABAJO\inés\powerpoint\trabajando\FxCam_1285601516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571876"/>
            <a:ext cx="1971922" cy="180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11" descr="F:\GESTION DE PROYECTOS\FABRICA\331 Masshtab\331.001 A101 Block City\TRABAJO\inés\powerpoint\trabajando\IMG00005-20100927-1608.jpg.scal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3571876"/>
            <a:ext cx="3603115" cy="181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59" y="714356"/>
            <a:ext cx="6143668" cy="147702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57356" y="5500702"/>
            <a:ext cx="5715040" cy="92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5" rIns="91411" bIns="45705">
            <a:spAutoFit/>
          </a:bodyPr>
          <a:lstStyle/>
          <a:p>
            <a:pPr algn="ctr"/>
            <a:r>
              <a:rPr lang="en-US" sz="5400" b="1" dirty="0" smtClean="0"/>
              <a:t>¡Gracias!</a:t>
            </a:r>
            <a:endParaRPr lang="en-US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GESTION DE PROYECTOS\OFERTAS\OFERTAS 2011\2011-03 Tablada - Río Guadalquivir\2011-03.C10 (Cartografía generada)\JPG_mayo\2. Población tot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GESTION DE PROYECTOS\OFERTAS\OFERTAS 2011\2011-03 Tablada - Río Guadalquivir\2011-03.C10 (Cartografía generada)\JPG_mayo\2b. Población tot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056" y="283630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GESTION DE PROYECTOS\OFERTAS\OFERTAS 2011\2011-03 Tablada - Río Guadalquivir\2011-03.C10 (Cartografía generada)\JPG_mayo\7.Estudiantes nivel superi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5223" y="283630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GESTION DE PROYECTOS\OFERTAS\OFERTAS 2011\2011-03 Tablada - Río Guadalquivir\2011-03.C10 (Cartografía generada)\JPG_mayo\8. Centros tecnologicos e investigac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58" y="2276872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GESTION DE PROYECTOS\OFERTAS\OFERTAS 2011\2011-03 Tablada - Río Guadalquivir\2011-03.C10 (Cartografía generada)\JPG_mayo\12.Numero parad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87719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GESTION DE PROYECTOS\OFERTAS\OFERTAS 2011\2011-03 Tablada - Río Guadalquivir\2011-03.C10 (Cartografía generada)\JPG_mayo\14.Poblacion extranjer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0583" y="2276872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GESTION DE PROYECTOS\OFERTAS\OFERTAS 2011\2011-03 Tablada - Río Guadalquivir\2011-03.C10 (Cartografía generada)\JPG_mayo\16.Produccion de energi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14130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:\GESTION DE PROYECTOS\OFERTAS\OFERTAS 2011\2011-03 Tablada - Río Guadalquivir\2011-03.C10 (Cartografía generada)\JPG_mayo\18.Consumo energi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056" y="4389018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:\GESTION DE PROYECTOS\OFERTAS\OFERTAS 2011\2011-03 Tablada - Río Guadalquivir\2011-03.C10 (Cartografía generada)\JPG_mayo\19.Red electric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0583" y="4380674"/>
            <a:ext cx="3023006" cy="21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38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2009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701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404664"/>
            <a:ext cx="4104456" cy="337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63" y="4221088"/>
            <a:ext cx="868045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484784"/>
            <a:ext cx="4381076" cy="250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075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anoram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2060575"/>
            <a:ext cx="9090025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187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1058</Words>
  <Application>Microsoft Office PowerPoint</Application>
  <PresentationFormat>Bildschirmpräsentation (4:3)</PresentationFormat>
  <Paragraphs>275</Paragraphs>
  <Slides>125</Slides>
  <Notes>65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125</vt:i4>
      </vt:variant>
    </vt:vector>
  </HeadingPairs>
  <TitlesOfParts>
    <vt:vector size="127" baseType="lpstr">
      <vt:lpstr>Tema de Office</vt:lpstr>
      <vt:lpstr>Image</vt:lpstr>
      <vt:lpstr>CITYTHINKING: PROPUESTAS CREATIVAS PARA LA CIUDAD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  <vt:lpstr>Folie 60</vt:lpstr>
      <vt:lpstr>Folie 61</vt:lpstr>
      <vt:lpstr>Folie 62</vt:lpstr>
      <vt:lpstr>Folie 63</vt:lpstr>
      <vt:lpstr>Folie 64</vt:lpstr>
      <vt:lpstr>Folie 65</vt:lpstr>
      <vt:lpstr>Folie 66</vt:lpstr>
      <vt:lpstr>Folie 67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Folie 82</vt:lpstr>
      <vt:lpstr>Folie 83</vt:lpstr>
      <vt:lpstr>Folie 84</vt:lpstr>
      <vt:lpstr>Folie 85</vt:lpstr>
      <vt:lpstr>Folie 86</vt:lpstr>
      <vt:lpstr>Folie 87</vt:lpstr>
      <vt:lpstr>Folie 88</vt:lpstr>
      <vt:lpstr>Folie 89</vt:lpstr>
      <vt:lpstr>Folie 90</vt:lpstr>
      <vt:lpstr>Folie 91</vt:lpstr>
      <vt:lpstr>Folie 92</vt:lpstr>
      <vt:lpstr>Folie 93</vt:lpstr>
      <vt:lpstr>Folie 94</vt:lpstr>
      <vt:lpstr>Folie 95</vt:lpstr>
      <vt:lpstr>Folie 96</vt:lpstr>
      <vt:lpstr>Folie 97</vt:lpstr>
      <vt:lpstr>Folie 98</vt:lpstr>
      <vt:lpstr>Folie 99</vt:lpstr>
      <vt:lpstr>Folie 100</vt:lpstr>
      <vt:lpstr>Folie 101</vt:lpstr>
      <vt:lpstr>Folie 102</vt:lpstr>
      <vt:lpstr>Folie 103</vt:lpstr>
      <vt:lpstr>Folie 104</vt:lpstr>
      <vt:lpstr>Folie 105</vt:lpstr>
      <vt:lpstr>Folie 106</vt:lpstr>
      <vt:lpstr>Folie 107</vt:lpstr>
      <vt:lpstr>Folie 108</vt:lpstr>
      <vt:lpstr>Folie 109</vt:lpstr>
      <vt:lpstr>Folie 110</vt:lpstr>
      <vt:lpstr>Folie 111</vt:lpstr>
      <vt:lpstr>Folie 112</vt:lpstr>
      <vt:lpstr>Folie 113</vt:lpstr>
      <vt:lpstr>Folie 114</vt:lpstr>
      <vt:lpstr>Folie 115</vt:lpstr>
      <vt:lpstr>Folie 116</vt:lpstr>
      <vt:lpstr>Folie 117</vt:lpstr>
      <vt:lpstr>Folie 118</vt:lpstr>
      <vt:lpstr>Folie 119</vt:lpstr>
      <vt:lpstr>Folie 120</vt:lpstr>
      <vt:lpstr>Folie 121</vt:lpstr>
      <vt:lpstr>Folie 122</vt:lpstr>
      <vt:lpstr>Folie 123</vt:lpstr>
      <vt:lpstr>Folie 124</vt:lpstr>
      <vt:lpstr>Folie 125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KeplerSalon</cp:lastModifiedBy>
  <cp:revision>21</cp:revision>
  <dcterms:created xsi:type="dcterms:W3CDTF">2011-05-28T15:46:13Z</dcterms:created>
  <dcterms:modified xsi:type="dcterms:W3CDTF">2011-05-29T08:21:12Z</dcterms:modified>
</cp:coreProperties>
</file>